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83"/>
  </p:notesMasterIdLst>
  <p:handoutMasterIdLst>
    <p:handoutMasterId r:id="rId84"/>
  </p:handoutMasterIdLst>
  <p:sldIdLst>
    <p:sldId id="256" r:id="rId3"/>
    <p:sldId id="257" r:id="rId4"/>
    <p:sldId id="260" r:id="rId5"/>
    <p:sldId id="261" r:id="rId6"/>
    <p:sldId id="273" r:id="rId7"/>
    <p:sldId id="274" r:id="rId8"/>
    <p:sldId id="269" r:id="rId9"/>
    <p:sldId id="268" r:id="rId10"/>
    <p:sldId id="270" r:id="rId11"/>
    <p:sldId id="275" r:id="rId12"/>
    <p:sldId id="288" r:id="rId13"/>
    <p:sldId id="293" r:id="rId14"/>
    <p:sldId id="292" r:id="rId15"/>
    <p:sldId id="289" r:id="rId16"/>
    <p:sldId id="290" r:id="rId17"/>
    <p:sldId id="267" r:id="rId18"/>
    <p:sldId id="271" r:id="rId19"/>
    <p:sldId id="297" r:id="rId20"/>
    <p:sldId id="296" r:id="rId21"/>
    <p:sldId id="295" r:id="rId22"/>
    <p:sldId id="262" r:id="rId23"/>
    <p:sldId id="281" r:id="rId24"/>
    <p:sldId id="282" r:id="rId25"/>
    <p:sldId id="300" r:id="rId26"/>
    <p:sldId id="299" r:id="rId27"/>
    <p:sldId id="353" r:id="rId28"/>
    <p:sldId id="301" r:id="rId29"/>
    <p:sldId id="264" r:id="rId30"/>
    <p:sldId id="276" r:id="rId31"/>
    <p:sldId id="349" r:id="rId32"/>
    <p:sldId id="352" r:id="rId33"/>
    <p:sldId id="351" r:id="rId34"/>
    <p:sldId id="265" r:id="rId35"/>
    <p:sldId id="277" r:id="rId36"/>
    <p:sldId id="336" r:id="rId37"/>
    <p:sldId id="338" r:id="rId38"/>
    <p:sldId id="337" r:id="rId39"/>
    <p:sldId id="348" r:id="rId40"/>
    <p:sldId id="347" r:id="rId41"/>
    <p:sldId id="346" r:id="rId42"/>
    <p:sldId id="345" r:id="rId43"/>
    <p:sldId id="344" r:id="rId44"/>
    <p:sldId id="343" r:id="rId45"/>
    <p:sldId id="342" r:id="rId46"/>
    <p:sldId id="341" r:id="rId47"/>
    <p:sldId id="340" r:id="rId48"/>
    <p:sldId id="339" r:id="rId49"/>
    <p:sldId id="266" r:id="rId50"/>
    <p:sldId id="278" r:id="rId51"/>
    <p:sldId id="325" r:id="rId52"/>
    <p:sldId id="335" r:id="rId53"/>
    <p:sldId id="334" r:id="rId54"/>
    <p:sldId id="333" r:id="rId55"/>
    <p:sldId id="332" r:id="rId56"/>
    <p:sldId id="331" r:id="rId57"/>
    <p:sldId id="330" r:id="rId58"/>
    <p:sldId id="329" r:id="rId59"/>
    <p:sldId id="328" r:id="rId60"/>
    <p:sldId id="327" r:id="rId61"/>
    <p:sldId id="326" r:id="rId62"/>
    <p:sldId id="263" r:id="rId63"/>
    <p:sldId id="279" r:id="rId64"/>
    <p:sldId id="312" r:id="rId65"/>
    <p:sldId id="305" r:id="rId66"/>
    <p:sldId id="304" r:id="rId67"/>
    <p:sldId id="303" r:id="rId68"/>
    <p:sldId id="308" r:id="rId69"/>
    <p:sldId id="307" r:id="rId70"/>
    <p:sldId id="306" r:id="rId71"/>
    <p:sldId id="302" r:id="rId72"/>
    <p:sldId id="310" r:id="rId73"/>
    <p:sldId id="311" r:id="rId74"/>
    <p:sldId id="309" r:id="rId75"/>
    <p:sldId id="317" r:id="rId76"/>
    <p:sldId id="320" r:id="rId77"/>
    <p:sldId id="321" r:id="rId78"/>
    <p:sldId id="319" r:id="rId79"/>
    <p:sldId id="318" r:id="rId80"/>
    <p:sldId id="324" r:id="rId81"/>
    <p:sldId id="323" r:id="rId82"/>
  </p:sldIdLst>
  <p:sldSz cx="9144000" cy="5145088"/>
  <p:notesSz cx="6858000" cy="9144000"/>
  <p:defaultTextStyle>
    <a:defPPr>
      <a:defRPr lang="ru-RU"/>
    </a:defPPr>
    <a:lvl1pPr algn="l" rtl="0" fontAlgn="base">
      <a:spcBef>
        <a:spcPct val="0"/>
      </a:spcBef>
      <a:spcAft>
        <a:spcPct val="0"/>
      </a:spcAft>
      <a:defRPr b="1" kern="1200">
        <a:solidFill>
          <a:schemeClr val="tx1"/>
        </a:solidFill>
        <a:latin typeface="Georgia" pitchFamily="18" charset="0"/>
        <a:ea typeface="+mn-ea"/>
        <a:cs typeface="+mn-cs"/>
      </a:defRPr>
    </a:lvl1pPr>
    <a:lvl2pPr marL="457200" algn="l" rtl="0" fontAlgn="base">
      <a:spcBef>
        <a:spcPct val="0"/>
      </a:spcBef>
      <a:spcAft>
        <a:spcPct val="0"/>
      </a:spcAft>
      <a:defRPr b="1" kern="1200">
        <a:solidFill>
          <a:schemeClr val="tx1"/>
        </a:solidFill>
        <a:latin typeface="Georgia" pitchFamily="18" charset="0"/>
        <a:ea typeface="+mn-ea"/>
        <a:cs typeface="+mn-cs"/>
      </a:defRPr>
    </a:lvl2pPr>
    <a:lvl3pPr marL="914400" algn="l" rtl="0" fontAlgn="base">
      <a:spcBef>
        <a:spcPct val="0"/>
      </a:spcBef>
      <a:spcAft>
        <a:spcPct val="0"/>
      </a:spcAft>
      <a:defRPr b="1" kern="1200">
        <a:solidFill>
          <a:schemeClr val="tx1"/>
        </a:solidFill>
        <a:latin typeface="Georgia" pitchFamily="18" charset="0"/>
        <a:ea typeface="+mn-ea"/>
        <a:cs typeface="+mn-cs"/>
      </a:defRPr>
    </a:lvl3pPr>
    <a:lvl4pPr marL="1371600" algn="l" rtl="0" fontAlgn="base">
      <a:spcBef>
        <a:spcPct val="0"/>
      </a:spcBef>
      <a:spcAft>
        <a:spcPct val="0"/>
      </a:spcAft>
      <a:defRPr b="1" kern="1200">
        <a:solidFill>
          <a:schemeClr val="tx1"/>
        </a:solidFill>
        <a:latin typeface="Georgia" pitchFamily="18" charset="0"/>
        <a:ea typeface="+mn-ea"/>
        <a:cs typeface="+mn-cs"/>
      </a:defRPr>
    </a:lvl4pPr>
    <a:lvl5pPr marL="1828800" algn="l" rtl="0" fontAlgn="base">
      <a:spcBef>
        <a:spcPct val="0"/>
      </a:spcBef>
      <a:spcAft>
        <a:spcPct val="0"/>
      </a:spcAft>
      <a:defRPr b="1" kern="1200">
        <a:solidFill>
          <a:schemeClr val="tx1"/>
        </a:solidFill>
        <a:latin typeface="Georgia" pitchFamily="18" charset="0"/>
        <a:ea typeface="+mn-ea"/>
        <a:cs typeface="+mn-cs"/>
      </a:defRPr>
    </a:lvl5pPr>
    <a:lvl6pPr marL="2286000" algn="l" defTabSz="914400" rtl="0" eaLnBrk="1" latinLnBrk="0" hangingPunct="1">
      <a:defRPr b="1" kern="1200">
        <a:solidFill>
          <a:schemeClr val="tx1"/>
        </a:solidFill>
        <a:latin typeface="Georgia" pitchFamily="18" charset="0"/>
        <a:ea typeface="+mn-ea"/>
        <a:cs typeface="+mn-cs"/>
      </a:defRPr>
    </a:lvl6pPr>
    <a:lvl7pPr marL="2743200" algn="l" defTabSz="914400" rtl="0" eaLnBrk="1" latinLnBrk="0" hangingPunct="1">
      <a:defRPr b="1" kern="1200">
        <a:solidFill>
          <a:schemeClr val="tx1"/>
        </a:solidFill>
        <a:latin typeface="Georgia" pitchFamily="18" charset="0"/>
        <a:ea typeface="+mn-ea"/>
        <a:cs typeface="+mn-cs"/>
      </a:defRPr>
    </a:lvl7pPr>
    <a:lvl8pPr marL="3200400" algn="l" defTabSz="914400" rtl="0" eaLnBrk="1" latinLnBrk="0" hangingPunct="1">
      <a:defRPr b="1" kern="1200">
        <a:solidFill>
          <a:schemeClr val="tx1"/>
        </a:solidFill>
        <a:latin typeface="Georgia" pitchFamily="18" charset="0"/>
        <a:ea typeface="+mn-ea"/>
        <a:cs typeface="+mn-cs"/>
      </a:defRPr>
    </a:lvl8pPr>
    <a:lvl9pPr marL="3657600" algn="l" defTabSz="914400" rtl="0" eaLnBrk="1" latinLnBrk="0" hangingPunct="1">
      <a:defRPr b="1" kern="1200">
        <a:solidFill>
          <a:schemeClr val="tx1"/>
        </a:solidFill>
        <a:latin typeface="Georgia" pitchFamily="18"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82B"/>
    <a:srgbClr val="C75806"/>
    <a:srgbClr val="000000"/>
    <a:srgbClr val="00499F"/>
    <a:srgbClr val="0CC1E0"/>
    <a:srgbClr val="1B00FE"/>
    <a:srgbClr val="0CA3D7"/>
    <a:srgbClr val="383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48" autoAdjust="0"/>
    <p:restoredTop sz="94648" autoAdjust="0"/>
  </p:normalViewPr>
  <p:slideViewPr>
    <p:cSldViewPr>
      <p:cViewPr varScale="1">
        <p:scale>
          <a:sx n="140" d="100"/>
          <a:sy n="140" d="100"/>
        </p:scale>
        <p:origin x="978" y="126"/>
      </p:cViewPr>
      <p:guideLst>
        <p:guide orient="horz" pos="162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80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endParaRPr lang="ru-RU" altLang="ru-RU"/>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endParaRPr lang="ru-RU" altLang="ru-RU"/>
          </a:p>
        </p:txBody>
      </p:sp>
      <p:sp>
        <p:nvSpPr>
          <p:cNvPr id="6963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Click to edit Master text styles</a:t>
            </a:r>
          </a:p>
          <a:p>
            <a:pPr lvl="1"/>
            <a:r>
              <a:rPr lang="ru-RU" altLang="ru-RU" smtClean="0"/>
              <a:t>Second level</a:t>
            </a:r>
          </a:p>
          <a:p>
            <a:pPr lvl="2"/>
            <a:r>
              <a:rPr lang="ru-RU" altLang="ru-RU" smtClean="0"/>
              <a:t>Third level</a:t>
            </a:r>
          </a:p>
          <a:p>
            <a:pPr lvl="3"/>
            <a:r>
              <a:rPr lang="ru-RU" altLang="ru-RU" smtClean="0"/>
              <a:t>Fourth level</a:t>
            </a:r>
          </a:p>
          <a:p>
            <a:pPr lvl="4"/>
            <a:r>
              <a:rPr lang="ru-RU" alt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endParaRPr lang="ru-RU" alt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fld id="{29187A29-B4CD-44D9-B5CF-0DE79C17E296}" type="slidenum">
              <a:rPr lang="ru-RU" altLang="ru-RU"/>
              <a:pPr/>
              <a:t>‹#›</a:t>
            </a:fld>
            <a:endParaRPr lang="ru-RU" altLang="ru-RU"/>
          </a:p>
        </p:txBody>
      </p:sp>
    </p:spTree>
    <p:extLst>
      <p:ext uri="{BB962C8B-B14F-4D97-AF65-F5344CB8AC3E}">
        <p14:creationId xmlns:p14="http://schemas.microsoft.com/office/powerpoint/2010/main" val="33625355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995738" y="1924050"/>
            <a:ext cx="4535487" cy="863600"/>
          </a:xfrm>
          <a:effectLst>
            <a:outerShdw dist="17961" dir="2700000" algn="ctr" rotWithShape="0">
              <a:schemeClr val="bg2"/>
            </a:outerShdw>
          </a:effectLst>
        </p:spPr>
        <p:txBody>
          <a:bodyPr/>
          <a:lstStyle>
            <a:lvl1pPr>
              <a:defRPr/>
            </a:lvl1pPr>
          </a:lstStyle>
          <a:p>
            <a:pPr lvl="0"/>
            <a:r>
              <a:rPr lang="ru-RU" altLang="ru-RU" noProof="0" smtClean="0"/>
              <a:t>Click to edit Master title style</a:t>
            </a:r>
          </a:p>
        </p:txBody>
      </p:sp>
      <p:sp>
        <p:nvSpPr>
          <p:cNvPr id="5123" name="Rectangle 3"/>
          <p:cNvSpPr>
            <a:spLocks noGrp="1" noChangeArrowheads="1"/>
          </p:cNvSpPr>
          <p:nvPr>
            <p:ph type="subTitle" idx="1"/>
          </p:nvPr>
        </p:nvSpPr>
        <p:spPr>
          <a:xfrm>
            <a:off x="3995738" y="2860675"/>
            <a:ext cx="4535487" cy="539750"/>
          </a:xfrm>
          <a:effectLst>
            <a:outerShdw dist="17961" dir="2700000" algn="ctr" rotWithShape="0">
              <a:schemeClr val="bg2"/>
            </a:outerShdw>
          </a:effectLst>
        </p:spPr>
        <p:txBody>
          <a:bodyPr/>
          <a:lstStyle>
            <a:lvl1pPr marL="0" indent="0">
              <a:buFontTx/>
              <a:buNone/>
              <a:defRPr/>
            </a:lvl1pPr>
          </a:lstStyle>
          <a:p>
            <a:pPr lvl="0"/>
            <a:r>
              <a:rPr lang="ru-RU" altLang="ru-RU"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F281CADF-26D1-46F0-B76E-BEA4E4B8F86D}" type="slidenum">
              <a:rPr lang="ru-RU" altLang="ru-RU"/>
              <a:pPr/>
              <a:t>‹#›</a:t>
            </a:fld>
            <a:endParaRPr lang="ru-RU" altLang="ru-RU"/>
          </a:p>
        </p:txBody>
      </p:sp>
    </p:spTree>
    <p:extLst>
      <p:ext uri="{BB962C8B-B14F-4D97-AF65-F5344CB8AC3E}">
        <p14:creationId xmlns:p14="http://schemas.microsoft.com/office/powerpoint/2010/main" val="210755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123825"/>
            <a:ext cx="2051050" cy="4608513"/>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68313" y="123825"/>
            <a:ext cx="6003925" cy="46085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63C2A969-6A09-494A-90ED-9B235F5FD78C}" type="slidenum">
              <a:rPr lang="ru-RU" altLang="ru-RU"/>
              <a:pPr/>
              <a:t>‹#›</a:t>
            </a:fld>
            <a:endParaRPr lang="ru-RU" altLang="ru-RU"/>
          </a:p>
        </p:txBody>
      </p:sp>
    </p:spTree>
    <p:extLst>
      <p:ext uri="{BB962C8B-B14F-4D97-AF65-F5344CB8AC3E}">
        <p14:creationId xmlns:p14="http://schemas.microsoft.com/office/powerpoint/2010/main" val="3145924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3312"/>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2916238"/>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98A49CB7-BAEF-4FE2-99CB-F1E5280B7C6E}" type="slidenum">
              <a:rPr lang="ru-RU" altLang="ru-RU"/>
              <a:pPr/>
              <a:t>‹#›</a:t>
            </a:fld>
            <a:endParaRPr lang="ru-RU" altLang="ru-RU"/>
          </a:p>
        </p:txBody>
      </p:sp>
    </p:spTree>
    <p:extLst>
      <p:ext uri="{BB962C8B-B14F-4D97-AF65-F5344CB8AC3E}">
        <p14:creationId xmlns:p14="http://schemas.microsoft.com/office/powerpoint/2010/main" val="2114945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9413DCF5-BBDB-4557-80B8-5F36E3F6F6BB}" type="slidenum">
              <a:rPr lang="ru-RU" altLang="ru-RU"/>
              <a:pPr/>
              <a:t>‹#›</a:t>
            </a:fld>
            <a:endParaRPr lang="ru-RU" altLang="ru-RU"/>
          </a:p>
        </p:txBody>
      </p:sp>
    </p:spTree>
    <p:extLst>
      <p:ext uri="{BB962C8B-B14F-4D97-AF65-F5344CB8AC3E}">
        <p14:creationId xmlns:p14="http://schemas.microsoft.com/office/powerpoint/2010/main" val="86504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763"/>
            <a:ext cx="7772400" cy="1020762"/>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181225"/>
            <a:ext cx="7772400" cy="11255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ED6A5FA0-D388-47F7-854F-7DF645F41711}" type="slidenum">
              <a:rPr lang="ru-RU" altLang="ru-RU"/>
              <a:pPr/>
              <a:t>‹#›</a:t>
            </a:fld>
            <a:endParaRPr lang="ru-RU" altLang="ru-RU"/>
          </a:p>
        </p:txBody>
      </p:sp>
    </p:spTree>
    <p:extLst>
      <p:ext uri="{BB962C8B-B14F-4D97-AF65-F5344CB8AC3E}">
        <p14:creationId xmlns:p14="http://schemas.microsoft.com/office/powerpoint/2010/main" val="2173442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1403350" y="1204913"/>
            <a:ext cx="3565525" cy="3395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5121275" y="1204913"/>
            <a:ext cx="3565525" cy="3395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93C96F67-EDC1-4F1C-AAFB-56BAD114A56A}" type="slidenum">
              <a:rPr lang="ru-RU" altLang="ru-RU"/>
              <a:pPr/>
              <a:t>‹#›</a:t>
            </a:fld>
            <a:endParaRPr lang="ru-RU" altLang="ru-RU"/>
          </a:p>
        </p:txBody>
      </p:sp>
    </p:spTree>
    <p:extLst>
      <p:ext uri="{BB962C8B-B14F-4D97-AF65-F5344CB8AC3E}">
        <p14:creationId xmlns:p14="http://schemas.microsoft.com/office/powerpoint/2010/main" val="1596754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lvl1pPr>
              <a:defRPr/>
            </a:lvl1pPr>
          </a:lstStyle>
          <a:p>
            <a:endParaRPr lang="ru-RU" altLang="ru-RU"/>
          </a:p>
        </p:txBody>
      </p:sp>
      <p:sp>
        <p:nvSpPr>
          <p:cNvPr id="8" name="Footer Placeholder 7"/>
          <p:cNvSpPr>
            <a:spLocks noGrp="1"/>
          </p:cNvSpPr>
          <p:nvPr>
            <p:ph type="ftr" sz="quarter" idx="11"/>
          </p:nvPr>
        </p:nvSpPr>
        <p:spPr/>
        <p:txBody>
          <a:bodyPr/>
          <a:lstStyle>
            <a:lvl1pPr>
              <a:defRPr/>
            </a:lvl1pPr>
          </a:lstStyle>
          <a:p>
            <a:endParaRPr lang="ru-RU" altLang="ru-RU"/>
          </a:p>
        </p:txBody>
      </p:sp>
      <p:sp>
        <p:nvSpPr>
          <p:cNvPr id="9" name="Slide Number Placeholder 8"/>
          <p:cNvSpPr>
            <a:spLocks noGrp="1"/>
          </p:cNvSpPr>
          <p:nvPr>
            <p:ph type="sldNum" sz="quarter" idx="12"/>
          </p:nvPr>
        </p:nvSpPr>
        <p:spPr/>
        <p:txBody>
          <a:bodyPr/>
          <a:lstStyle>
            <a:lvl1pPr>
              <a:defRPr/>
            </a:lvl1pPr>
          </a:lstStyle>
          <a:p>
            <a:fld id="{CAB7B929-FEA9-4469-8437-5275DA9386E8}" type="slidenum">
              <a:rPr lang="ru-RU" altLang="ru-RU"/>
              <a:pPr/>
              <a:t>‹#›</a:t>
            </a:fld>
            <a:endParaRPr lang="ru-RU" altLang="ru-RU"/>
          </a:p>
        </p:txBody>
      </p:sp>
    </p:spTree>
    <p:extLst>
      <p:ext uri="{BB962C8B-B14F-4D97-AF65-F5344CB8AC3E}">
        <p14:creationId xmlns:p14="http://schemas.microsoft.com/office/powerpoint/2010/main" val="1232335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lvl1pPr>
              <a:defRPr/>
            </a:lvl1pPr>
          </a:lstStyle>
          <a:p>
            <a:endParaRPr lang="ru-RU" altLang="ru-RU"/>
          </a:p>
        </p:txBody>
      </p:sp>
      <p:sp>
        <p:nvSpPr>
          <p:cNvPr id="4" name="Footer Placeholder 3"/>
          <p:cNvSpPr>
            <a:spLocks noGrp="1"/>
          </p:cNvSpPr>
          <p:nvPr>
            <p:ph type="ftr" sz="quarter" idx="11"/>
          </p:nvPr>
        </p:nvSpPr>
        <p:spPr/>
        <p:txBody>
          <a:bodyPr/>
          <a:lstStyle>
            <a:lvl1pPr>
              <a:defRPr/>
            </a:lvl1pPr>
          </a:lstStyle>
          <a:p>
            <a:endParaRPr lang="ru-RU" altLang="ru-RU"/>
          </a:p>
        </p:txBody>
      </p:sp>
      <p:sp>
        <p:nvSpPr>
          <p:cNvPr id="5" name="Slide Number Placeholder 4"/>
          <p:cNvSpPr>
            <a:spLocks noGrp="1"/>
          </p:cNvSpPr>
          <p:nvPr>
            <p:ph type="sldNum" sz="quarter" idx="12"/>
          </p:nvPr>
        </p:nvSpPr>
        <p:spPr/>
        <p:txBody>
          <a:bodyPr/>
          <a:lstStyle>
            <a:lvl1pPr>
              <a:defRPr/>
            </a:lvl1pPr>
          </a:lstStyle>
          <a:p>
            <a:fld id="{B09DB6A6-FADD-4BA2-95FC-0EEFA7502721}" type="slidenum">
              <a:rPr lang="ru-RU" altLang="ru-RU"/>
              <a:pPr/>
              <a:t>‹#›</a:t>
            </a:fld>
            <a:endParaRPr lang="ru-RU" altLang="ru-RU"/>
          </a:p>
        </p:txBody>
      </p:sp>
    </p:spTree>
    <p:extLst>
      <p:ext uri="{BB962C8B-B14F-4D97-AF65-F5344CB8AC3E}">
        <p14:creationId xmlns:p14="http://schemas.microsoft.com/office/powerpoint/2010/main" val="1072323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ltLang="ru-RU"/>
          </a:p>
        </p:txBody>
      </p:sp>
      <p:sp>
        <p:nvSpPr>
          <p:cNvPr id="3" name="Footer Placeholder 2"/>
          <p:cNvSpPr>
            <a:spLocks noGrp="1"/>
          </p:cNvSpPr>
          <p:nvPr>
            <p:ph type="ftr" sz="quarter" idx="11"/>
          </p:nvPr>
        </p:nvSpPr>
        <p:spPr/>
        <p:txBody>
          <a:bodyPr/>
          <a:lstStyle>
            <a:lvl1pPr>
              <a:defRPr/>
            </a:lvl1pPr>
          </a:lstStyle>
          <a:p>
            <a:endParaRPr lang="ru-RU" altLang="ru-RU"/>
          </a:p>
        </p:txBody>
      </p:sp>
      <p:sp>
        <p:nvSpPr>
          <p:cNvPr id="4" name="Slide Number Placeholder 3"/>
          <p:cNvSpPr>
            <a:spLocks noGrp="1"/>
          </p:cNvSpPr>
          <p:nvPr>
            <p:ph type="sldNum" sz="quarter" idx="12"/>
          </p:nvPr>
        </p:nvSpPr>
        <p:spPr/>
        <p:txBody>
          <a:bodyPr/>
          <a:lstStyle>
            <a:lvl1pPr>
              <a:defRPr/>
            </a:lvl1pPr>
          </a:lstStyle>
          <a:p>
            <a:fld id="{CB6E2AE0-2AB9-4C1A-8DB9-C2182A8A54DD}" type="slidenum">
              <a:rPr lang="ru-RU" altLang="ru-RU"/>
              <a:pPr/>
              <a:t>‹#›</a:t>
            </a:fld>
            <a:endParaRPr lang="ru-RU" altLang="ru-RU"/>
          </a:p>
        </p:txBody>
      </p:sp>
    </p:spTree>
    <p:extLst>
      <p:ext uri="{BB962C8B-B14F-4D97-AF65-F5344CB8AC3E}">
        <p14:creationId xmlns:p14="http://schemas.microsoft.com/office/powerpoint/2010/main" val="3963657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04788"/>
            <a:ext cx="5111750"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698AF88F-9FE9-4490-80DF-BEB5338D3FA1}" type="slidenum">
              <a:rPr lang="ru-RU" altLang="ru-RU"/>
              <a:pPr/>
              <a:t>‹#›</a:t>
            </a:fld>
            <a:endParaRPr lang="ru-RU" altLang="ru-RU"/>
          </a:p>
        </p:txBody>
      </p:sp>
    </p:spTree>
    <p:extLst>
      <p:ext uri="{BB962C8B-B14F-4D97-AF65-F5344CB8AC3E}">
        <p14:creationId xmlns:p14="http://schemas.microsoft.com/office/powerpoint/2010/main" val="74313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0BB62282-680E-4D81-B377-FF032C91784F}" type="slidenum">
              <a:rPr lang="ru-RU" altLang="ru-RU"/>
              <a:pPr/>
              <a:t>‹#›</a:t>
            </a:fld>
            <a:endParaRPr lang="ru-RU" altLang="ru-RU"/>
          </a:p>
        </p:txBody>
      </p:sp>
    </p:spTree>
    <p:extLst>
      <p:ext uri="{BB962C8B-B14F-4D97-AF65-F5344CB8AC3E}">
        <p14:creationId xmlns:p14="http://schemas.microsoft.com/office/powerpoint/2010/main" val="3229254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2038"/>
            <a:ext cx="5486400" cy="425450"/>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4027488"/>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4F4A14E8-4C35-4E83-92E4-6AF7310AB8A3}" type="slidenum">
              <a:rPr lang="ru-RU" altLang="ru-RU"/>
              <a:pPr/>
              <a:t>‹#›</a:t>
            </a:fld>
            <a:endParaRPr lang="ru-RU" altLang="ru-RU"/>
          </a:p>
        </p:txBody>
      </p:sp>
    </p:spTree>
    <p:extLst>
      <p:ext uri="{BB962C8B-B14F-4D97-AF65-F5344CB8AC3E}">
        <p14:creationId xmlns:p14="http://schemas.microsoft.com/office/powerpoint/2010/main" val="1836246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F896F2F9-B311-487B-BEDF-4B2771108A7E}" type="slidenum">
              <a:rPr lang="ru-RU" altLang="ru-RU"/>
              <a:pPr/>
              <a:t>‹#›</a:t>
            </a:fld>
            <a:endParaRPr lang="ru-RU" altLang="ru-RU"/>
          </a:p>
        </p:txBody>
      </p:sp>
    </p:spTree>
    <p:extLst>
      <p:ext uri="{BB962C8B-B14F-4D97-AF65-F5344CB8AC3E}">
        <p14:creationId xmlns:p14="http://schemas.microsoft.com/office/powerpoint/2010/main" val="1068186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5938" y="188913"/>
            <a:ext cx="1820862" cy="4411662"/>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1403350" y="188913"/>
            <a:ext cx="5310188" cy="4411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0D910B8B-D33B-4D7D-8D22-38AB7636F3C9}" type="slidenum">
              <a:rPr lang="ru-RU" altLang="ru-RU"/>
              <a:pPr/>
              <a:t>‹#›</a:t>
            </a:fld>
            <a:endParaRPr lang="ru-RU" altLang="ru-RU"/>
          </a:p>
        </p:txBody>
      </p:sp>
    </p:spTree>
    <p:extLst>
      <p:ext uri="{BB962C8B-B14F-4D97-AF65-F5344CB8AC3E}">
        <p14:creationId xmlns:p14="http://schemas.microsoft.com/office/powerpoint/2010/main" val="55401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763"/>
            <a:ext cx="7772400" cy="1020762"/>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181225"/>
            <a:ext cx="7772400" cy="11255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ru-RU" altLang="ru-RU"/>
          </a:p>
        </p:txBody>
      </p:sp>
      <p:sp>
        <p:nvSpPr>
          <p:cNvPr id="5" name="Footer Placeholder 4"/>
          <p:cNvSpPr>
            <a:spLocks noGrp="1"/>
          </p:cNvSpPr>
          <p:nvPr>
            <p:ph type="ftr" sz="quarter" idx="11"/>
          </p:nvPr>
        </p:nvSpPr>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4530C70A-AEF2-4FC5-A28D-09B7D65BF2BE}" type="slidenum">
              <a:rPr lang="ru-RU" altLang="ru-RU"/>
              <a:pPr/>
              <a:t>‹#›</a:t>
            </a:fld>
            <a:endParaRPr lang="ru-RU" altLang="ru-RU"/>
          </a:p>
        </p:txBody>
      </p:sp>
    </p:spTree>
    <p:extLst>
      <p:ext uri="{BB962C8B-B14F-4D97-AF65-F5344CB8AC3E}">
        <p14:creationId xmlns:p14="http://schemas.microsoft.com/office/powerpoint/2010/main" val="2124503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68313" y="1222375"/>
            <a:ext cx="4027487" cy="3509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222375"/>
            <a:ext cx="4027488" cy="3509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D51FECD3-FD24-48E9-B97F-B917D6AC8A43}" type="slidenum">
              <a:rPr lang="ru-RU" altLang="ru-RU"/>
              <a:pPr/>
              <a:t>‹#›</a:t>
            </a:fld>
            <a:endParaRPr lang="ru-RU" altLang="ru-RU"/>
          </a:p>
        </p:txBody>
      </p:sp>
    </p:spTree>
    <p:extLst>
      <p:ext uri="{BB962C8B-B14F-4D97-AF65-F5344CB8AC3E}">
        <p14:creationId xmlns:p14="http://schemas.microsoft.com/office/powerpoint/2010/main" val="22135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lvl1pPr>
              <a:defRPr/>
            </a:lvl1pPr>
          </a:lstStyle>
          <a:p>
            <a:endParaRPr lang="ru-RU" altLang="ru-RU"/>
          </a:p>
        </p:txBody>
      </p:sp>
      <p:sp>
        <p:nvSpPr>
          <p:cNvPr id="8" name="Footer Placeholder 7"/>
          <p:cNvSpPr>
            <a:spLocks noGrp="1"/>
          </p:cNvSpPr>
          <p:nvPr>
            <p:ph type="ftr" sz="quarter" idx="11"/>
          </p:nvPr>
        </p:nvSpPr>
        <p:spPr/>
        <p:txBody>
          <a:bodyPr/>
          <a:lstStyle>
            <a:lvl1pPr>
              <a:defRPr/>
            </a:lvl1pPr>
          </a:lstStyle>
          <a:p>
            <a:endParaRPr lang="ru-RU" altLang="ru-RU"/>
          </a:p>
        </p:txBody>
      </p:sp>
      <p:sp>
        <p:nvSpPr>
          <p:cNvPr id="9" name="Slide Number Placeholder 8"/>
          <p:cNvSpPr>
            <a:spLocks noGrp="1"/>
          </p:cNvSpPr>
          <p:nvPr>
            <p:ph type="sldNum" sz="quarter" idx="12"/>
          </p:nvPr>
        </p:nvSpPr>
        <p:spPr/>
        <p:txBody>
          <a:bodyPr/>
          <a:lstStyle>
            <a:lvl1pPr>
              <a:defRPr/>
            </a:lvl1pPr>
          </a:lstStyle>
          <a:p>
            <a:fld id="{B96121CF-36B9-4CA2-9151-3FE6603182E5}" type="slidenum">
              <a:rPr lang="ru-RU" altLang="ru-RU"/>
              <a:pPr/>
              <a:t>‹#›</a:t>
            </a:fld>
            <a:endParaRPr lang="ru-RU" altLang="ru-RU"/>
          </a:p>
        </p:txBody>
      </p:sp>
    </p:spTree>
    <p:extLst>
      <p:ext uri="{BB962C8B-B14F-4D97-AF65-F5344CB8AC3E}">
        <p14:creationId xmlns:p14="http://schemas.microsoft.com/office/powerpoint/2010/main" val="425767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lvl1pPr>
              <a:defRPr/>
            </a:lvl1pPr>
          </a:lstStyle>
          <a:p>
            <a:endParaRPr lang="ru-RU" altLang="ru-RU"/>
          </a:p>
        </p:txBody>
      </p:sp>
      <p:sp>
        <p:nvSpPr>
          <p:cNvPr id="4" name="Footer Placeholder 3"/>
          <p:cNvSpPr>
            <a:spLocks noGrp="1"/>
          </p:cNvSpPr>
          <p:nvPr>
            <p:ph type="ftr" sz="quarter" idx="11"/>
          </p:nvPr>
        </p:nvSpPr>
        <p:spPr/>
        <p:txBody>
          <a:bodyPr/>
          <a:lstStyle>
            <a:lvl1pPr>
              <a:defRPr/>
            </a:lvl1pPr>
          </a:lstStyle>
          <a:p>
            <a:endParaRPr lang="ru-RU" altLang="ru-RU"/>
          </a:p>
        </p:txBody>
      </p:sp>
      <p:sp>
        <p:nvSpPr>
          <p:cNvPr id="5" name="Slide Number Placeholder 4"/>
          <p:cNvSpPr>
            <a:spLocks noGrp="1"/>
          </p:cNvSpPr>
          <p:nvPr>
            <p:ph type="sldNum" sz="quarter" idx="12"/>
          </p:nvPr>
        </p:nvSpPr>
        <p:spPr/>
        <p:txBody>
          <a:bodyPr/>
          <a:lstStyle>
            <a:lvl1pPr>
              <a:defRPr/>
            </a:lvl1pPr>
          </a:lstStyle>
          <a:p>
            <a:fld id="{432A40DB-8F45-4391-82C5-B7FB23B3A103}" type="slidenum">
              <a:rPr lang="ru-RU" altLang="ru-RU"/>
              <a:pPr/>
              <a:t>‹#›</a:t>
            </a:fld>
            <a:endParaRPr lang="ru-RU" altLang="ru-RU"/>
          </a:p>
        </p:txBody>
      </p:sp>
    </p:spTree>
    <p:extLst>
      <p:ext uri="{BB962C8B-B14F-4D97-AF65-F5344CB8AC3E}">
        <p14:creationId xmlns:p14="http://schemas.microsoft.com/office/powerpoint/2010/main" val="366321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ltLang="ru-RU"/>
          </a:p>
        </p:txBody>
      </p:sp>
      <p:sp>
        <p:nvSpPr>
          <p:cNvPr id="3" name="Footer Placeholder 2"/>
          <p:cNvSpPr>
            <a:spLocks noGrp="1"/>
          </p:cNvSpPr>
          <p:nvPr>
            <p:ph type="ftr" sz="quarter" idx="11"/>
          </p:nvPr>
        </p:nvSpPr>
        <p:spPr/>
        <p:txBody>
          <a:bodyPr/>
          <a:lstStyle>
            <a:lvl1pPr>
              <a:defRPr/>
            </a:lvl1pPr>
          </a:lstStyle>
          <a:p>
            <a:endParaRPr lang="ru-RU" altLang="ru-RU"/>
          </a:p>
        </p:txBody>
      </p:sp>
      <p:sp>
        <p:nvSpPr>
          <p:cNvPr id="4" name="Slide Number Placeholder 3"/>
          <p:cNvSpPr>
            <a:spLocks noGrp="1"/>
          </p:cNvSpPr>
          <p:nvPr>
            <p:ph type="sldNum" sz="quarter" idx="12"/>
          </p:nvPr>
        </p:nvSpPr>
        <p:spPr/>
        <p:txBody>
          <a:bodyPr/>
          <a:lstStyle>
            <a:lvl1pPr>
              <a:defRPr/>
            </a:lvl1pPr>
          </a:lstStyle>
          <a:p>
            <a:fld id="{FE059558-02E0-460F-A5D7-FA1734351C20}" type="slidenum">
              <a:rPr lang="ru-RU" altLang="ru-RU"/>
              <a:pPr/>
              <a:t>‹#›</a:t>
            </a:fld>
            <a:endParaRPr lang="ru-RU" altLang="ru-RU"/>
          </a:p>
        </p:txBody>
      </p:sp>
    </p:spTree>
    <p:extLst>
      <p:ext uri="{BB962C8B-B14F-4D97-AF65-F5344CB8AC3E}">
        <p14:creationId xmlns:p14="http://schemas.microsoft.com/office/powerpoint/2010/main" val="3745026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04788"/>
            <a:ext cx="5111750"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6CFED611-A332-40F7-BC5E-16E9FD39A9B0}" type="slidenum">
              <a:rPr lang="ru-RU" altLang="ru-RU"/>
              <a:pPr/>
              <a:t>‹#›</a:t>
            </a:fld>
            <a:endParaRPr lang="ru-RU" altLang="ru-RU"/>
          </a:p>
        </p:txBody>
      </p:sp>
    </p:spTree>
    <p:extLst>
      <p:ext uri="{BB962C8B-B14F-4D97-AF65-F5344CB8AC3E}">
        <p14:creationId xmlns:p14="http://schemas.microsoft.com/office/powerpoint/2010/main" val="1291668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2038"/>
            <a:ext cx="5486400" cy="425450"/>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4027488"/>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ru-RU"/>
          </a:p>
        </p:txBody>
      </p:sp>
      <p:sp>
        <p:nvSpPr>
          <p:cNvPr id="6" name="Footer Placeholder 5"/>
          <p:cNvSpPr>
            <a:spLocks noGrp="1"/>
          </p:cNvSpPr>
          <p:nvPr>
            <p:ph type="ftr" sz="quarter" idx="11"/>
          </p:nvPr>
        </p:nvSpPr>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6AD06324-B7FE-4C87-AB0C-0533A4588AAF}" type="slidenum">
              <a:rPr lang="ru-RU" altLang="ru-RU"/>
              <a:pPr/>
              <a:t>‹#›</a:t>
            </a:fld>
            <a:endParaRPr lang="ru-RU" altLang="ru-RU"/>
          </a:p>
        </p:txBody>
      </p:sp>
    </p:spTree>
    <p:extLst>
      <p:ext uri="{BB962C8B-B14F-4D97-AF65-F5344CB8AC3E}">
        <p14:creationId xmlns:p14="http://schemas.microsoft.com/office/powerpoint/2010/main" val="384352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23825"/>
            <a:ext cx="8207375"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Click to edit Master title style</a:t>
            </a:r>
          </a:p>
        </p:txBody>
      </p:sp>
      <p:sp>
        <p:nvSpPr>
          <p:cNvPr id="1027" name="Rectangle 3"/>
          <p:cNvSpPr>
            <a:spLocks noGrp="1" noChangeArrowheads="1"/>
          </p:cNvSpPr>
          <p:nvPr>
            <p:ph type="body" idx="1"/>
          </p:nvPr>
        </p:nvSpPr>
        <p:spPr bwMode="auto">
          <a:xfrm>
            <a:off x="468313" y="1222375"/>
            <a:ext cx="8207375"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Click to edit Master text styles</a:t>
            </a:r>
          </a:p>
          <a:p>
            <a:pPr lvl="1"/>
            <a:r>
              <a:rPr lang="ru-RU" altLang="ru-RU" smtClean="0"/>
              <a:t>Second level</a:t>
            </a:r>
          </a:p>
          <a:p>
            <a:pPr lvl="2"/>
            <a:r>
              <a:rPr lang="ru-RU" altLang="ru-RU" smtClean="0"/>
              <a:t>Third level</a:t>
            </a:r>
          </a:p>
          <a:p>
            <a:pPr lvl="3"/>
            <a:r>
              <a:rPr lang="ru-RU" altLang="ru-RU" smtClean="0"/>
              <a:t>Fourth level</a:t>
            </a:r>
          </a:p>
          <a:p>
            <a:pPr lvl="4"/>
            <a:r>
              <a:rPr lang="ru-RU" altLang="ru-RU" smtClean="0"/>
              <a:t>Fifth level</a:t>
            </a:r>
          </a:p>
        </p:txBody>
      </p:sp>
      <p:sp>
        <p:nvSpPr>
          <p:cNvPr id="1033" name="Rectangle 9"/>
          <p:cNvSpPr>
            <a:spLocks noGrp="1" noChangeArrowheads="1"/>
          </p:cNvSpPr>
          <p:nvPr>
            <p:ph type="dt" sz="half" idx="2"/>
          </p:nvPr>
        </p:nvSpPr>
        <p:spPr bwMode="auto">
          <a:xfrm>
            <a:off x="457200" y="4841875"/>
            <a:ext cx="2133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b="0">
                <a:solidFill>
                  <a:schemeClr val="bg1"/>
                </a:solidFill>
              </a:defRPr>
            </a:lvl1pPr>
          </a:lstStyle>
          <a:p>
            <a:endParaRPr lang="ru-RU" altLang="ru-RU"/>
          </a:p>
        </p:txBody>
      </p:sp>
      <p:sp>
        <p:nvSpPr>
          <p:cNvPr id="1034" name="Rectangle 10"/>
          <p:cNvSpPr>
            <a:spLocks noGrp="1" noChangeArrowheads="1"/>
          </p:cNvSpPr>
          <p:nvPr>
            <p:ph type="ftr" sz="quarter" idx="3"/>
          </p:nvPr>
        </p:nvSpPr>
        <p:spPr bwMode="auto">
          <a:xfrm>
            <a:off x="3124200" y="4841875"/>
            <a:ext cx="2895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a:solidFill>
                  <a:schemeClr val="bg1"/>
                </a:solidFill>
              </a:defRPr>
            </a:lvl1pPr>
          </a:lstStyle>
          <a:p>
            <a:endParaRPr lang="ru-RU" altLang="ru-RU"/>
          </a:p>
        </p:txBody>
      </p:sp>
      <p:sp>
        <p:nvSpPr>
          <p:cNvPr id="1035" name="Rectangle 11"/>
          <p:cNvSpPr>
            <a:spLocks noGrp="1" noChangeArrowheads="1"/>
          </p:cNvSpPr>
          <p:nvPr>
            <p:ph type="sldNum" sz="quarter" idx="4"/>
          </p:nvPr>
        </p:nvSpPr>
        <p:spPr bwMode="auto">
          <a:xfrm>
            <a:off x="6553200" y="4841875"/>
            <a:ext cx="2133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chemeClr val="bg1"/>
                </a:solidFill>
              </a:defRPr>
            </a:lvl1pPr>
          </a:lstStyle>
          <a:p>
            <a:fld id="{A718AC0F-A488-4CCC-A9FE-F01AB6C95126}"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fontAlgn="base">
        <a:spcBef>
          <a:spcPct val="0"/>
        </a:spcBef>
        <a:spcAft>
          <a:spcPct val="0"/>
        </a:spcAft>
        <a:defRPr sz="3600">
          <a:solidFill>
            <a:schemeClr val="bg1"/>
          </a:solidFill>
          <a:latin typeface="+mj-lt"/>
          <a:ea typeface="+mj-ea"/>
          <a:cs typeface="+mj-cs"/>
        </a:defRPr>
      </a:lvl1pPr>
      <a:lvl2pPr algn="l" rtl="0" fontAlgn="base">
        <a:spcBef>
          <a:spcPct val="0"/>
        </a:spcBef>
        <a:spcAft>
          <a:spcPct val="0"/>
        </a:spcAft>
        <a:defRPr sz="3600">
          <a:solidFill>
            <a:schemeClr val="bg1"/>
          </a:solidFill>
          <a:latin typeface="Georgia" pitchFamily="18" charset="0"/>
        </a:defRPr>
      </a:lvl2pPr>
      <a:lvl3pPr algn="l" rtl="0" fontAlgn="base">
        <a:spcBef>
          <a:spcPct val="0"/>
        </a:spcBef>
        <a:spcAft>
          <a:spcPct val="0"/>
        </a:spcAft>
        <a:defRPr sz="3600">
          <a:solidFill>
            <a:schemeClr val="bg1"/>
          </a:solidFill>
          <a:latin typeface="Georgia" pitchFamily="18" charset="0"/>
        </a:defRPr>
      </a:lvl3pPr>
      <a:lvl4pPr algn="l" rtl="0" fontAlgn="base">
        <a:spcBef>
          <a:spcPct val="0"/>
        </a:spcBef>
        <a:spcAft>
          <a:spcPct val="0"/>
        </a:spcAft>
        <a:defRPr sz="3600">
          <a:solidFill>
            <a:schemeClr val="bg1"/>
          </a:solidFill>
          <a:latin typeface="Georgia" pitchFamily="18" charset="0"/>
        </a:defRPr>
      </a:lvl4pPr>
      <a:lvl5pPr algn="l" rtl="0" fontAlgn="base">
        <a:spcBef>
          <a:spcPct val="0"/>
        </a:spcBef>
        <a:spcAft>
          <a:spcPct val="0"/>
        </a:spcAft>
        <a:defRPr sz="3600">
          <a:solidFill>
            <a:schemeClr val="bg1"/>
          </a:solidFill>
          <a:latin typeface="Georgia" pitchFamily="18" charset="0"/>
        </a:defRPr>
      </a:lvl5pPr>
      <a:lvl6pPr marL="457200" algn="l" rtl="0" fontAlgn="base">
        <a:spcBef>
          <a:spcPct val="0"/>
        </a:spcBef>
        <a:spcAft>
          <a:spcPct val="0"/>
        </a:spcAft>
        <a:defRPr sz="3600">
          <a:solidFill>
            <a:schemeClr val="bg1"/>
          </a:solidFill>
          <a:latin typeface="Georgia" pitchFamily="18" charset="0"/>
        </a:defRPr>
      </a:lvl6pPr>
      <a:lvl7pPr marL="914400" algn="l" rtl="0" fontAlgn="base">
        <a:spcBef>
          <a:spcPct val="0"/>
        </a:spcBef>
        <a:spcAft>
          <a:spcPct val="0"/>
        </a:spcAft>
        <a:defRPr sz="3600">
          <a:solidFill>
            <a:schemeClr val="bg1"/>
          </a:solidFill>
          <a:latin typeface="Georgia" pitchFamily="18" charset="0"/>
        </a:defRPr>
      </a:lvl7pPr>
      <a:lvl8pPr marL="1371600" algn="l" rtl="0" fontAlgn="base">
        <a:spcBef>
          <a:spcPct val="0"/>
        </a:spcBef>
        <a:spcAft>
          <a:spcPct val="0"/>
        </a:spcAft>
        <a:defRPr sz="3600">
          <a:solidFill>
            <a:schemeClr val="bg1"/>
          </a:solidFill>
          <a:latin typeface="Georgia" pitchFamily="18" charset="0"/>
        </a:defRPr>
      </a:lvl8pPr>
      <a:lvl9pPr marL="1828800" algn="l" rtl="0" fontAlgn="base">
        <a:spcBef>
          <a:spcPct val="0"/>
        </a:spcBef>
        <a:spcAft>
          <a:spcPct val="0"/>
        </a:spcAft>
        <a:defRPr sz="3600">
          <a:solidFill>
            <a:schemeClr val="bg1"/>
          </a:solidFill>
          <a:latin typeface="Georgia" pitchFamily="18" charset="0"/>
        </a:defRPr>
      </a:lvl9pPr>
    </p:titleStyle>
    <p:bodyStyle>
      <a:lvl1pPr marL="342900" indent="-342900" algn="l" rtl="0" fontAlgn="base">
        <a:spcBef>
          <a:spcPct val="20000"/>
        </a:spcBef>
        <a:spcAft>
          <a:spcPct val="0"/>
        </a:spcAft>
        <a:buChar char="•"/>
        <a:defRPr sz="2000">
          <a:solidFill>
            <a:schemeClr val="bg1"/>
          </a:solidFill>
          <a:latin typeface="+mn-lt"/>
          <a:ea typeface="+mn-ea"/>
          <a:cs typeface="+mn-cs"/>
        </a:defRPr>
      </a:lvl1pPr>
      <a:lvl2pPr marL="742950" indent="-285750" algn="l" rtl="0" fontAlgn="base">
        <a:spcBef>
          <a:spcPct val="20000"/>
        </a:spcBef>
        <a:spcAft>
          <a:spcPct val="0"/>
        </a:spcAft>
        <a:buChar char="–"/>
        <a:defRPr sz="2000">
          <a:solidFill>
            <a:schemeClr val="bg1"/>
          </a:solidFill>
          <a:latin typeface="+mn-lt"/>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404938" y="188913"/>
            <a:ext cx="72707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Click to edit Master title style</a:t>
            </a:r>
          </a:p>
        </p:txBody>
      </p:sp>
      <p:sp>
        <p:nvSpPr>
          <p:cNvPr id="190467" name="Rectangle 3"/>
          <p:cNvSpPr>
            <a:spLocks noGrp="1" noChangeArrowheads="1"/>
          </p:cNvSpPr>
          <p:nvPr>
            <p:ph type="body" idx="1"/>
          </p:nvPr>
        </p:nvSpPr>
        <p:spPr bwMode="auto">
          <a:xfrm>
            <a:off x="1403350" y="1204913"/>
            <a:ext cx="7283450" cy="33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Click to edit Master text styles</a:t>
            </a:r>
          </a:p>
          <a:p>
            <a:pPr lvl="1"/>
            <a:r>
              <a:rPr lang="ru-RU" altLang="ru-RU" smtClean="0"/>
              <a:t>Second level</a:t>
            </a:r>
          </a:p>
          <a:p>
            <a:pPr lvl="2"/>
            <a:r>
              <a:rPr lang="ru-RU" altLang="ru-RU" smtClean="0"/>
              <a:t>Third level</a:t>
            </a:r>
          </a:p>
          <a:p>
            <a:pPr lvl="3"/>
            <a:r>
              <a:rPr lang="ru-RU" altLang="ru-RU" smtClean="0"/>
              <a:t>Fourth level</a:t>
            </a:r>
          </a:p>
          <a:p>
            <a:pPr lvl="4"/>
            <a:r>
              <a:rPr lang="ru-RU" altLang="ru-RU" smtClean="0"/>
              <a:t>Fifth level</a:t>
            </a:r>
          </a:p>
        </p:txBody>
      </p:sp>
      <p:sp>
        <p:nvSpPr>
          <p:cNvPr id="190468" name="Rectangle 4"/>
          <p:cNvSpPr>
            <a:spLocks noGrp="1" noChangeArrowheads="1"/>
          </p:cNvSpPr>
          <p:nvPr>
            <p:ph type="dt" sz="half" idx="2"/>
          </p:nvPr>
        </p:nvSpPr>
        <p:spPr bwMode="auto">
          <a:xfrm>
            <a:off x="457200" y="4841875"/>
            <a:ext cx="2133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b="0">
                <a:solidFill>
                  <a:srgbClr val="38393B"/>
                </a:solidFill>
              </a:defRPr>
            </a:lvl1pPr>
          </a:lstStyle>
          <a:p>
            <a:endParaRPr lang="ru-RU" altLang="ru-RU"/>
          </a:p>
        </p:txBody>
      </p:sp>
      <p:sp>
        <p:nvSpPr>
          <p:cNvPr id="190469" name="Rectangle 5"/>
          <p:cNvSpPr>
            <a:spLocks noGrp="1" noChangeArrowheads="1"/>
          </p:cNvSpPr>
          <p:nvPr>
            <p:ph type="ftr" sz="quarter" idx="3"/>
          </p:nvPr>
        </p:nvSpPr>
        <p:spPr bwMode="auto">
          <a:xfrm>
            <a:off x="3124200" y="4841875"/>
            <a:ext cx="2895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a:solidFill>
                  <a:srgbClr val="38393B"/>
                </a:solidFill>
              </a:defRPr>
            </a:lvl1pPr>
          </a:lstStyle>
          <a:p>
            <a:endParaRPr lang="ru-RU" altLang="ru-RU"/>
          </a:p>
        </p:txBody>
      </p:sp>
      <p:sp>
        <p:nvSpPr>
          <p:cNvPr id="190470" name="Rectangle 6"/>
          <p:cNvSpPr>
            <a:spLocks noGrp="1" noChangeArrowheads="1"/>
          </p:cNvSpPr>
          <p:nvPr>
            <p:ph type="sldNum" sz="quarter" idx="4"/>
          </p:nvPr>
        </p:nvSpPr>
        <p:spPr bwMode="auto">
          <a:xfrm>
            <a:off x="6553200" y="4841875"/>
            <a:ext cx="2133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b="0">
                <a:solidFill>
                  <a:srgbClr val="38393B"/>
                </a:solidFill>
              </a:defRPr>
            </a:lvl1pPr>
          </a:lstStyle>
          <a:p>
            <a:fld id="{9F4560C3-4ECE-4232-B445-2CFC71745B2F}"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fontAlgn="base">
        <a:spcBef>
          <a:spcPct val="0"/>
        </a:spcBef>
        <a:spcAft>
          <a:spcPct val="0"/>
        </a:spcAft>
        <a:defRPr sz="3600">
          <a:solidFill>
            <a:srgbClr val="38393B"/>
          </a:solidFill>
          <a:latin typeface="+mj-lt"/>
          <a:ea typeface="+mj-ea"/>
          <a:cs typeface="+mj-cs"/>
        </a:defRPr>
      </a:lvl1pPr>
      <a:lvl2pPr algn="l" rtl="0" fontAlgn="base">
        <a:spcBef>
          <a:spcPct val="0"/>
        </a:spcBef>
        <a:spcAft>
          <a:spcPct val="0"/>
        </a:spcAft>
        <a:defRPr sz="3600">
          <a:solidFill>
            <a:srgbClr val="38393B"/>
          </a:solidFill>
          <a:latin typeface="Georgia" pitchFamily="18" charset="0"/>
        </a:defRPr>
      </a:lvl2pPr>
      <a:lvl3pPr algn="l" rtl="0" fontAlgn="base">
        <a:spcBef>
          <a:spcPct val="0"/>
        </a:spcBef>
        <a:spcAft>
          <a:spcPct val="0"/>
        </a:spcAft>
        <a:defRPr sz="3600">
          <a:solidFill>
            <a:srgbClr val="38393B"/>
          </a:solidFill>
          <a:latin typeface="Georgia" pitchFamily="18" charset="0"/>
        </a:defRPr>
      </a:lvl3pPr>
      <a:lvl4pPr algn="l" rtl="0" fontAlgn="base">
        <a:spcBef>
          <a:spcPct val="0"/>
        </a:spcBef>
        <a:spcAft>
          <a:spcPct val="0"/>
        </a:spcAft>
        <a:defRPr sz="3600">
          <a:solidFill>
            <a:srgbClr val="38393B"/>
          </a:solidFill>
          <a:latin typeface="Georgia" pitchFamily="18" charset="0"/>
        </a:defRPr>
      </a:lvl4pPr>
      <a:lvl5pPr algn="l" rtl="0" fontAlgn="base">
        <a:spcBef>
          <a:spcPct val="0"/>
        </a:spcBef>
        <a:spcAft>
          <a:spcPct val="0"/>
        </a:spcAft>
        <a:defRPr sz="3600">
          <a:solidFill>
            <a:srgbClr val="38393B"/>
          </a:solidFill>
          <a:latin typeface="Georgia" pitchFamily="18" charset="0"/>
        </a:defRPr>
      </a:lvl5pPr>
      <a:lvl6pPr marL="457200" algn="l" rtl="0" fontAlgn="base">
        <a:spcBef>
          <a:spcPct val="0"/>
        </a:spcBef>
        <a:spcAft>
          <a:spcPct val="0"/>
        </a:spcAft>
        <a:defRPr sz="3600">
          <a:solidFill>
            <a:srgbClr val="38393B"/>
          </a:solidFill>
          <a:latin typeface="Georgia" pitchFamily="18" charset="0"/>
        </a:defRPr>
      </a:lvl6pPr>
      <a:lvl7pPr marL="914400" algn="l" rtl="0" fontAlgn="base">
        <a:spcBef>
          <a:spcPct val="0"/>
        </a:spcBef>
        <a:spcAft>
          <a:spcPct val="0"/>
        </a:spcAft>
        <a:defRPr sz="3600">
          <a:solidFill>
            <a:srgbClr val="38393B"/>
          </a:solidFill>
          <a:latin typeface="Georgia" pitchFamily="18" charset="0"/>
        </a:defRPr>
      </a:lvl7pPr>
      <a:lvl8pPr marL="1371600" algn="l" rtl="0" fontAlgn="base">
        <a:spcBef>
          <a:spcPct val="0"/>
        </a:spcBef>
        <a:spcAft>
          <a:spcPct val="0"/>
        </a:spcAft>
        <a:defRPr sz="3600">
          <a:solidFill>
            <a:srgbClr val="38393B"/>
          </a:solidFill>
          <a:latin typeface="Georgia" pitchFamily="18" charset="0"/>
        </a:defRPr>
      </a:lvl8pPr>
      <a:lvl9pPr marL="1828800" algn="l" rtl="0" fontAlgn="base">
        <a:spcBef>
          <a:spcPct val="0"/>
        </a:spcBef>
        <a:spcAft>
          <a:spcPct val="0"/>
        </a:spcAft>
        <a:defRPr sz="3600">
          <a:solidFill>
            <a:srgbClr val="38393B"/>
          </a:solidFill>
          <a:latin typeface="Georgia" pitchFamily="18" charset="0"/>
        </a:defRPr>
      </a:lvl9pPr>
    </p:titleStyle>
    <p:bodyStyle>
      <a:lvl1pPr marL="342900" indent="-342900" algn="l" rtl="0" fontAlgn="base">
        <a:spcBef>
          <a:spcPct val="20000"/>
        </a:spcBef>
        <a:spcAft>
          <a:spcPct val="0"/>
        </a:spcAft>
        <a:buChar char="•"/>
        <a:defRPr sz="2000">
          <a:solidFill>
            <a:srgbClr val="38393B"/>
          </a:solidFill>
          <a:latin typeface="+mn-lt"/>
          <a:ea typeface="+mn-ea"/>
          <a:cs typeface="+mn-cs"/>
        </a:defRPr>
      </a:lvl1pPr>
      <a:lvl2pPr marL="742950" indent="-285750" algn="l" rtl="0" fontAlgn="base">
        <a:spcBef>
          <a:spcPct val="20000"/>
        </a:spcBef>
        <a:spcAft>
          <a:spcPct val="0"/>
        </a:spcAft>
        <a:buChar char="–"/>
        <a:defRPr sz="2000">
          <a:solidFill>
            <a:srgbClr val="38393B"/>
          </a:solidFill>
          <a:latin typeface="+mn-lt"/>
        </a:defRPr>
      </a:lvl2pPr>
      <a:lvl3pPr marL="1143000" indent="-228600" algn="l" rtl="0" fontAlgn="base">
        <a:spcBef>
          <a:spcPct val="20000"/>
        </a:spcBef>
        <a:spcAft>
          <a:spcPct val="0"/>
        </a:spcAft>
        <a:buChar char="•"/>
        <a:defRPr sz="2000">
          <a:solidFill>
            <a:srgbClr val="38393B"/>
          </a:solidFill>
          <a:latin typeface="+mn-lt"/>
        </a:defRPr>
      </a:lvl3pPr>
      <a:lvl4pPr marL="1600200" indent="-228600" algn="l" rtl="0" fontAlgn="base">
        <a:spcBef>
          <a:spcPct val="20000"/>
        </a:spcBef>
        <a:spcAft>
          <a:spcPct val="0"/>
        </a:spcAft>
        <a:buChar char="–"/>
        <a:defRPr sz="2000">
          <a:solidFill>
            <a:srgbClr val="38393B"/>
          </a:solidFill>
          <a:latin typeface="+mn-lt"/>
        </a:defRPr>
      </a:lvl4pPr>
      <a:lvl5pPr marL="2057400" indent="-228600" algn="l" rtl="0" fontAlgn="base">
        <a:spcBef>
          <a:spcPct val="20000"/>
        </a:spcBef>
        <a:spcAft>
          <a:spcPct val="0"/>
        </a:spcAft>
        <a:buChar char="»"/>
        <a:defRPr sz="2000">
          <a:solidFill>
            <a:srgbClr val="38393B"/>
          </a:solidFill>
          <a:latin typeface="+mn-lt"/>
        </a:defRPr>
      </a:lvl5pPr>
      <a:lvl6pPr marL="2514600" indent="-228600" algn="l" rtl="0" fontAlgn="base">
        <a:spcBef>
          <a:spcPct val="20000"/>
        </a:spcBef>
        <a:spcAft>
          <a:spcPct val="0"/>
        </a:spcAft>
        <a:buChar char="»"/>
        <a:defRPr sz="2000">
          <a:solidFill>
            <a:srgbClr val="38393B"/>
          </a:solidFill>
          <a:latin typeface="+mn-lt"/>
        </a:defRPr>
      </a:lvl6pPr>
      <a:lvl7pPr marL="2971800" indent="-228600" algn="l" rtl="0" fontAlgn="base">
        <a:spcBef>
          <a:spcPct val="20000"/>
        </a:spcBef>
        <a:spcAft>
          <a:spcPct val="0"/>
        </a:spcAft>
        <a:buChar char="»"/>
        <a:defRPr sz="2000">
          <a:solidFill>
            <a:srgbClr val="38393B"/>
          </a:solidFill>
          <a:latin typeface="+mn-lt"/>
        </a:defRPr>
      </a:lvl7pPr>
      <a:lvl8pPr marL="3429000" indent="-228600" algn="l" rtl="0" fontAlgn="base">
        <a:spcBef>
          <a:spcPct val="20000"/>
        </a:spcBef>
        <a:spcAft>
          <a:spcPct val="0"/>
        </a:spcAft>
        <a:buChar char="»"/>
        <a:defRPr sz="2000">
          <a:solidFill>
            <a:srgbClr val="38393B"/>
          </a:solidFill>
          <a:latin typeface="+mn-lt"/>
        </a:defRPr>
      </a:lvl8pPr>
      <a:lvl9pPr marL="3886200" indent="-228600" algn="l" rtl="0" fontAlgn="base">
        <a:spcBef>
          <a:spcPct val="20000"/>
        </a:spcBef>
        <a:spcAft>
          <a:spcPct val="0"/>
        </a:spcAft>
        <a:buChar char="»"/>
        <a:defRPr sz="2000">
          <a:solidFill>
            <a:srgbClr val="38393B"/>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jpg"/></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3995738" y="1563688"/>
            <a:ext cx="4248150" cy="1204912"/>
          </a:xfrm>
        </p:spPr>
        <p:txBody>
          <a:bodyPr/>
          <a:lstStyle/>
          <a:p>
            <a:r>
              <a:rPr lang="en-US" altLang="ru-RU" dirty="0" smtClean="0"/>
              <a:t>Plumbing Merit Badge</a:t>
            </a:r>
            <a:endParaRPr lang="en-US" altLang="ru-RU" dirty="0"/>
          </a:p>
        </p:txBody>
      </p:sp>
      <p:sp>
        <p:nvSpPr>
          <p:cNvPr id="34830" name="Rectangle 14"/>
          <p:cNvSpPr>
            <a:spLocks noChangeArrowheads="1"/>
          </p:cNvSpPr>
          <p:nvPr/>
        </p:nvSpPr>
        <p:spPr bwMode="auto">
          <a:xfrm>
            <a:off x="3995738" y="2932113"/>
            <a:ext cx="4248150" cy="792559"/>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defRPr sz="2000">
                <a:solidFill>
                  <a:schemeClr val="bg1"/>
                </a:solidFill>
                <a:latin typeface="Georgia" pitchFamily="18" charset="0"/>
              </a:defRPr>
            </a:lvl1pPr>
            <a:lvl2pPr algn="ctr">
              <a:spcBef>
                <a:spcPct val="20000"/>
              </a:spcBef>
              <a:defRPr sz="2000">
                <a:solidFill>
                  <a:schemeClr val="bg1"/>
                </a:solidFill>
                <a:latin typeface="Georgia" pitchFamily="18" charset="0"/>
              </a:defRPr>
            </a:lvl2pPr>
            <a:lvl3pPr algn="ctr">
              <a:spcBef>
                <a:spcPct val="20000"/>
              </a:spcBef>
              <a:defRPr sz="2000">
                <a:solidFill>
                  <a:schemeClr val="bg1"/>
                </a:solidFill>
                <a:latin typeface="Georgia" pitchFamily="18" charset="0"/>
              </a:defRPr>
            </a:lvl3pPr>
            <a:lvl4pPr algn="ctr">
              <a:spcBef>
                <a:spcPct val="20000"/>
              </a:spcBef>
              <a:defRPr sz="2000">
                <a:solidFill>
                  <a:schemeClr val="bg1"/>
                </a:solidFill>
                <a:latin typeface="Georgia" pitchFamily="18" charset="0"/>
              </a:defRPr>
            </a:lvl4pPr>
            <a:lvl5pPr algn="ctr">
              <a:spcBef>
                <a:spcPct val="20000"/>
              </a:spcBef>
              <a:defRPr sz="2000">
                <a:solidFill>
                  <a:schemeClr val="bg1"/>
                </a:solidFill>
                <a:latin typeface="Georgia" pitchFamily="18" charset="0"/>
              </a:defRPr>
            </a:lvl5pPr>
            <a:lvl6pPr algn="ctr" fontAlgn="base">
              <a:spcBef>
                <a:spcPct val="20000"/>
              </a:spcBef>
              <a:spcAft>
                <a:spcPct val="0"/>
              </a:spcAft>
              <a:defRPr sz="2000">
                <a:solidFill>
                  <a:schemeClr val="bg1"/>
                </a:solidFill>
                <a:latin typeface="Georgia" pitchFamily="18" charset="0"/>
              </a:defRPr>
            </a:lvl6pPr>
            <a:lvl7pPr algn="ctr" fontAlgn="base">
              <a:spcBef>
                <a:spcPct val="20000"/>
              </a:spcBef>
              <a:spcAft>
                <a:spcPct val="0"/>
              </a:spcAft>
              <a:defRPr sz="2000">
                <a:solidFill>
                  <a:schemeClr val="bg1"/>
                </a:solidFill>
                <a:latin typeface="Georgia" pitchFamily="18" charset="0"/>
              </a:defRPr>
            </a:lvl7pPr>
            <a:lvl8pPr algn="ctr" fontAlgn="base">
              <a:spcBef>
                <a:spcPct val="20000"/>
              </a:spcBef>
              <a:spcAft>
                <a:spcPct val="0"/>
              </a:spcAft>
              <a:defRPr sz="2000">
                <a:solidFill>
                  <a:schemeClr val="bg1"/>
                </a:solidFill>
                <a:latin typeface="Georgia" pitchFamily="18" charset="0"/>
              </a:defRPr>
            </a:lvl8pPr>
            <a:lvl9pPr algn="ctr" fontAlgn="base">
              <a:spcBef>
                <a:spcPct val="20000"/>
              </a:spcBef>
              <a:spcAft>
                <a:spcPct val="0"/>
              </a:spcAft>
              <a:defRPr sz="2000">
                <a:solidFill>
                  <a:schemeClr val="bg1"/>
                </a:solidFill>
                <a:latin typeface="Georgia" pitchFamily="18" charset="0"/>
              </a:defRPr>
            </a:lvl9pPr>
          </a:lstStyle>
          <a:p>
            <a:r>
              <a:rPr lang="en-US" altLang="ru-RU" b="0" dirty="0" smtClean="0"/>
              <a:t>Troop 344 and 9344</a:t>
            </a:r>
          </a:p>
          <a:p>
            <a:r>
              <a:rPr lang="en-US" altLang="ru-RU" b="0" dirty="0" smtClean="0"/>
              <a:t>Pemberville, OH</a:t>
            </a:r>
            <a:endParaRPr lang="uk-UA" altLang="ru-RU" b="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36" y="1835150"/>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050" y="52264"/>
            <a:ext cx="7270750" cy="857250"/>
          </a:xfrm>
        </p:spPr>
        <p:txBody>
          <a:bodyPr/>
          <a:lstStyle/>
          <a:p>
            <a:r>
              <a:rPr lang="en-US" sz="2800" dirty="0" smtClean="0"/>
              <a:t>2a. Home Hot and Cold Water Supply</a:t>
            </a:r>
            <a:endParaRPr lang="en-US" sz="28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10</a:t>
            </a:fld>
            <a:endParaRPr lang="ru-RU" altLang="ru-RU"/>
          </a:p>
        </p:txBody>
      </p:sp>
      <p:sp>
        <p:nvSpPr>
          <p:cNvPr id="7" name="Content Placeholder 6"/>
          <p:cNvSpPr>
            <a:spLocks noGrp="1"/>
          </p:cNvSpPr>
          <p:nvPr>
            <p:ph idx="1"/>
          </p:nvPr>
        </p:nvSpPr>
        <p:spPr>
          <a:xfrm>
            <a:off x="1404938" y="844352"/>
            <a:ext cx="2735014" cy="4197548"/>
          </a:xfrm>
        </p:spPr>
        <p:txBody>
          <a:bodyPr/>
          <a:lstStyle/>
          <a:p>
            <a:r>
              <a:rPr lang="en-US" sz="1600" dirty="0" smtClean="0"/>
              <a:t>Water enters your house through the service pipe.</a:t>
            </a:r>
          </a:p>
          <a:p>
            <a:r>
              <a:rPr lang="en-US" sz="1600" dirty="0" smtClean="0"/>
              <a:t>Inside your house, the service pipe branches off to supply cold water to fixtures and appliances, including the hot-water heater.</a:t>
            </a:r>
          </a:p>
          <a:p>
            <a:r>
              <a:rPr lang="en-US" sz="1600" dirty="0" smtClean="0"/>
              <a:t>From the hot-water heater, pipes branch off to supply hot water to the places it is needed, such as sinks, bathtubs, and washing machines.</a:t>
            </a:r>
            <a:endParaRPr lang="en-US" sz="16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3121"/>
          <a:stretch/>
        </p:blipFill>
        <p:spPr>
          <a:xfrm>
            <a:off x="4191000" y="759227"/>
            <a:ext cx="4953000" cy="4060171"/>
          </a:xfrm>
          <a:prstGeom prst="rect">
            <a:avLst/>
          </a:prstGeom>
        </p:spPr>
      </p:pic>
    </p:spTree>
    <p:extLst>
      <p:ext uri="{BB962C8B-B14F-4D97-AF65-F5344CB8AC3E}">
        <p14:creationId xmlns:p14="http://schemas.microsoft.com/office/powerpoint/2010/main" val="848394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192" y="268288"/>
            <a:ext cx="2736304" cy="1008112"/>
          </a:xfrm>
        </p:spPr>
        <p:txBody>
          <a:bodyPr/>
          <a:lstStyle/>
          <a:p>
            <a:r>
              <a:rPr lang="en-US" sz="2800" dirty="0" smtClean="0"/>
              <a:t>2a. Frozen </a:t>
            </a:r>
            <a:br>
              <a:rPr lang="en-US" sz="2800" dirty="0" smtClean="0"/>
            </a:br>
            <a:r>
              <a:rPr lang="en-US" sz="2800" dirty="0" smtClean="0"/>
              <a:t>Pipe Prevention</a:t>
            </a:r>
            <a:endParaRPr lang="en-US" sz="28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11</a:t>
            </a:fld>
            <a:endParaRPr lang="ru-RU" altLang="ru-RU"/>
          </a:p>
        </p:txBody>
      </p:sp>
      <p:pic>
        <p:nvPicPr>
          <p:cNvPr id="7" name="Content Placeholder 6"/>
          <p:cNvPicPr>
            <a:picLocks noGrp="1" noChangeAspect="1"/>
          </p:cNvPicPr>
          <p:nvPr>
            <p:ph idx="1"/>
          </p:nvPr>
        </p:nvPicPr>
        <p:blipFill>
          <a:blip r:embed="rId2"/>
          <a:stretch>
            <a:fillRect/>
          </a:stretch>
        </p:blipFill>
        <p:spPr>
          <a:xfrm>
            <a:off x="1115616" y="0"/>
            <a:ext cx="4846593" cy="5145088"/>
          </a:xfrm>
          <a:prstGeom prst="rect">
            <a:avLst/>
          </a:prstGeom>
        </p:spPr>
      </p:pic>
    </p:spTree>
    <p:extLst>
      <p:ext uri="{BB962C8B-B14F-4D97-AF65-F5344CB8AC3E}">
        <p14:creationId xmlns:p14="http://schemas.microsoft.com/office/powerpoint/2010/main" val="3882336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2a. Safely Thawing Pipes</a:t>
            </a:r>
            <a:endParaRPr lang="en-US" sz="2800" dirty="0"/>
          </a:p>
        </p:txBody>
      </p:sp>
      <p:sp>
        <p:nvSpPr>
          <p:cNvPr id="3" name="Content Placeholder 2"/>
          <p:cNvSpPr>
            <a:spLocks noGrp="1"/>
          </p:cNvSpPr>
          <p:nvPr>
            <p:ph idx="1"/>
          </p:nvPr>
        </p:nvSpPr>
        <p:spPr>
          <a:xfrm>
            <a:off x="1403350" y="916360"/>
            <a:ext cx="3240658" cy="3960440"/>
          </a:xfrm>
        </p:spPr>
        <p:txBody>
          <a:bodyPr/>
          <a:lstStyle/>
          <a:p>
            <a:r>
              <a:rPr lang="en-US" sz="1600" dirty="0" smtClean="0"/>
              <a:t>Turn off the water to the frozen pipe by using the appropriate shutoff valves.</a:t>
            </a:r>
          </a:p>
          <a:p>
            <a:r>
              <a:rPr lang="en-US" sz="1600" dirty="0" smtClean="0"/>
              <a:t>Open the faucet that the frozen pipe supplies so that the steam that will form when you heat the pipe can escape.</a:t>
            </a:r>
          </a:p>
          <a:p>
            <a:r>
              <a:rPr lang="en-US" sz="1600" dirty="0" smtClean="0"/>
              <a:t>Use a hair dryer to thaw the pipe.</a:t>
            </a:r>
          </a:p>
          <a:p>
            <a:r>
              <a:rPr lang="en-US" sz="1600" dirty="0" smtClean="0"/>
              <a:t>Do not get the pipe so hot that you cannot touch it. </a:t>
            </a:r>
          </a:p>
          <a:p>
            <a:r>
              <a:rPr lang="en-US" sz="1600" dirty="0" smtClean="0"/>
              <a:t>Keep the hair dryer moving.</a:t>
            </a:r>
          </a:p>
          <a:p>
            <a:r>
              <a:rPr lang="en-US" sz="1600" dirty="0" smtClean="0"/>
              <a:t>After you have thawed a pipe, check it visually for cracks and leaks.</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12</a:t>
            </a:fld>
            <a:endParaRPr lang="ru-RU" altLang="ru-RU"/>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8014"/>
          <a:stretch/>
        </p:blipFill>
        <p:spPr>
          <a:xfrm>
            <a:off x="4716016" y="1046162"/>
            <a:ext cx="4367777" cy="2678509"/>
          </a:xfrm>
          <a:prstGeom prst="rect">
            <a:avLst/>
          </a:prstGeom>
        </p:spPr>
      </p:pic>
    </p:spTree>
    <p:extLst>
      <p:ext uri="{BB962C8B-B14F-4D97-AF65-F5344CB8AC3E}">
        <p14:creationId xmlns:p14="http://schemas.microsoft.com/office/powerpoint/2010/main" val="608962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938" y="12035"/>
            <a:ext cx="7270750" cy="857250"/>
          </a:xfrm>
        </p:spPr>
        <p:txBody>
          <a:bodyPr/>
          <a:lstStyle/>
          <a:p>
            <a:r>
              <a:rPr lang="en-US" sz="2800" dirty="0" smtClean="0"/>
              <a:t>2a. How to Winterize Plumbing</a:t>
            </a:r>
            <a:endParaRPr lang="en-US" sz="2800" dirty="0"/>
          </a:p>
        </p:txBody>
      </p:sp>
      <p:sp>
        <p:nvSpPr>
          <p:cNvPr id="3" name="Content Placeholder 2"/>
          <p:cNvSpPr>
            <a:spLocks noGrp="1"/>
          </p:cNvSpPr>
          <p:nvPr>
            <p:ph idx="1"/>
          </p:nvPr>
        </p:nvSpPr>
        <p:spPr>
          <a:xfrm>
            <a:off x="1404938" y="772344"/>
            <a:ext cx="5543326" cy="4269556"/>
          </a:xfrm>
        </p:spPr>
        <p:txBody>
          <a:bodyPr/>
          <a:lstStyle/>
          <a:p>
            <a:pPr marL="457200" indent="-457200">
              <a:buFont typeface="+mj-lt"/>
              <a:buAutoNum type="arabicPeriod"/>
            </a:pPr>
            <a:r>
              <a:rPr lang="en-US" sz="1600" dirty="0" smtClean="0"/>
              <a:t>An adult should turn off the power to the water heater and then drain it.</a:t>
            </a:r>
          </a:p>
          <a:p>
            <a:pPr marL="457200" indent="-457200">
              <a:buFont typeface="+mj-lt"/>
              <a:buAutoNum type="arabicPeriod"/>
            </a:pPr>
            <a:r>
              <a:rPr lang="en-US" sz="1600" dirty="0" smtClean="0"/>
              <a:t>Shut off the main water valve, then open the drain valve at the lowest point in the water system.</a:t>
            </a:r>
          </a:p>
          <a:p>
            <a:pPr marL="457200" indent="-457200">
              <a:buFont typeface="+mj-lt"/>
              <a:buAutoNum type="arabicPeriod"/>
            </a:pPr>
            <a:r>
              <a:rPr lang="en-US" sz="1600" dirty="0" smtClean="0"/>
              <a:t>Open all faucets to allow air to enter the pipes from above.</a:t>
            </a:r>
          </a:p>
          <a:p>
            <a:pPr marL="457200" indent="-457200">
              <a:buFont typeface="+mj-lt"/>
              <a:buAutoNum type="arabicPeriod"/>
            </a:pPr>
            <a:r>
              <a:rPr lang="en-US" sz="1600" dirty="0" smtClean="0"/>
              <a:t>Detach the flexible hoses on dishwashers and washing machines.</a:t>
            </a:r>
          </a:p>
          <a:p>
            <a:pPr marL="457200" indent="-457200">
              <a:buFont typeface="+mj-lt"/>
              <a:buAutoNum type="arabicPeriod"/>
            </a:pPr>
            <a:r>
              <a:rPr lang="en-US" sz="1600" dirty="0" smtClean="0"/>
              <a:t>If the house has a pumping system, carefully drain the pressure tank and the pump itself.</a:t>
            </a:r>
          </a:p>
          <a:p>
            <a:pPr marL="457200" indent="-457200">
              <a:buFont typeface="+mj-lt"/>
              <a:buAutoNum type="arabicPeriod"/>
            </a:pPr>
            <a:r>
              <a:rPr lang="en-US" sz="1600" dirty="0" smtClean="0"/>
              <a:t>Treat all the traps in the house so that they will not freeze by putting a solution of antifreeze made especially for RV’s.</a:t>
            </a:r>
          </a:p>
          <a:p>
            <a:pPr marL="457200" indent="-457200">
              <a:buFont typeface="+mj-lt"/>
              <a:buAutoNum type="arabicPeriod"/>
            </a:pPr>
            <a:r>
              <a:rPr lang="en-US" sz="1600" dirty="0" smtClean="0"/>
              <a:t>Toilet tanks should be flushed empty before the antifreeze is added to the water in the bowl.</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13</a:t>
            </a:fld>
            <a:endParaRPr lang="ru-RU" altLang="ru-RU"/>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3701" r="15052"/>
          <a:stretch/>
        </p:blipFill>
        <p:spPr>
          <a:xfrm>
            <a:off x="6804248" y="772344"/>
            <a:ext cx="2245473" cy="3151689"/>
          </a:xfrm>
          <a:prstGeom prst="rect">
            <a:avLst/>
          </a:prstGeom>
        </p:spPr>
      </p:pic>
    </p:spTree>
    <p:extLst>
      <p:ext uri="{BB962C8B-B14F-4D97-AF65-F5344CB8AC3E}">
        <p14:creationId xmlns:p14="http://schemas.microsoft.com/office/powerpoint/2010/main" val="67581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2b. Home Drain Pipe System </a:t>
            </a:r>
            <a:endParaRPr lang="en-US" sz="2800" dirty="0"/>
          </a:p>
        </p:txBody>
      </p:sp>
      <p:sp>
        <p:nvSpPr>
          <p:cNvPr id="3" name="Content Placeholder 2"/>
          <p:cNvSpPr>
            <a:spLocks noGrp="1"/>
          </p:cNvSpPr>
          <p:nvPr>
            <p:ph idx="1"/>
          </p:nvPr>
        </p:nvSpPr>
        <p:spPr>
          <a:xfrm>
            <a:off x="1403350" y="916360"/>
            <a:ext cx="7283450" cy="3816424"/>
          </a:xfrm>
        </p:spPr>
        <p:txBody>
          <a:bodyPr/>
          <a:lstStyle/>
          <a:p>
            <a:r>
              <a:rPr lang="en-US" sz="1600" dirty="0" smtClean="0"/>
              <a:t>The drain pipe system uses gravity to carry waste and water away from your home.</a:t>
            </a:r>
          </a:p>
          <a:p>
            <a:r>
              <a:rPr lang="en-US" sz="1600" dirty="0" smtClean="0"/>
              <a:t>The drain pipes are larger in diameter than supply pipes and have gentle bends so that waste can move freely.</a:t>
            </a:r>
          </a:p>
          <a:p>
            <a:r>
              <a:rPr lang="en-US" sz="1600" dirty="0" smtClean="0"/>
              <a:t>The system includes cleanouts and traps; places that clogs can be cleared with a “snake” or auger.</a:t>
            </a:r>
          </a:p>
          <a:p>
            <a:r>
              <a:rPr lang="en-US" sz="1600" dirty="0" smtClean="0"/>
              <a:t>The waste stack is vertical and usually 3” or 4” in diameter.</a:t>
            </a:r>
          </a:p>
          <a:p>
            <a:r>
              <a:rPr lang="en-US" sz="1600" dirty="0" smtClean="0"/>
              <a:t>Toilets must drain directly into the waste stack.</a:t>
            </a:r>
          </a:p>
          <a:p>
            <a:r>
              <a:rPr lang="en-US" sz="1600" dirty="0" smtClean="0"/>
              <a:t>Sinks and bathtubs may use branch pipes that slant downward into the waste stack at no less than ¼” per foot.</a:t>
            </a:r>
            <a:endParaRPr lang="en-US" sz="1600" dirty="0"/>
          </a:p>
          <a:p>
            <a:r>
              <a:rPr lang="en-US" sz="1600" dirty="0" smtClean="0"/>
              <a:t>The waste stack connects to the main house drain (usually just beneath the basement floor in in the crawl space under the house).</a:t>
            </a:r>
          </a:p>
          <a:p>
            <a:r>
              <a:rPr lang="en-US" sz="1600" dirty="0" smtClean="0"/>
              <a:t>It runs at a downward slope to the septic system or to a sewer main.</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14</a:t>
            </a:fld>
            <a:endParaRPr lang="ru-RU" altLang="ru-RU"/>
          </a:p>
        </p:txBody>
      </p:sp>
    </p:spTree>
    <p:extLst>
      <p:ext uri="{BB962C8B-B14F-4D97-AF65-F5344CB8AC3E}">
        <p14:creationId xmlns:p14="http://schemas.microsoft.com/office/powerpoint/2010/main" val="4058899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2b. Home Drain Pipe System </a:t>
            </a:r>
          </a:p>
        </p:txBody>
      </p:sp>
      <p:sp>
        <p:nvSpPr>
          <p:cNvPr id="3" name="Content Placeholder 2"/>
          <p:cNvSpPr>
            <a:spLocks noGrp="1"/>
          </p:cNvSpPr>
          <p:nvPr>
            <p:ph idx="1"/>
          </p:nvPr>
        </p:nvSpPr>
        <p:spPr>
          <a:xfrm>
            <a:off x="1403350" y="916360"/>
            <a:ext cx="4320778" cy="4032448"/>
          </a:xfrm>
        </p:spPr>
        <p:txBody>
          <a:bodyPr/>
          <a:lstStyle/>
          <a:p>
            <a:r>
              <a:rPr lang="en-US" sz="1600" dirty="0" smtClean="0"/>
              <a:t>Plumbing systems must have air vents to allow the free passage of waste from fixtures.</a:t>
            </a:r>
          </a:p>
          <a:p>
            <a:r>
              <a:rPr lang="en-US" sz="1600" dirty="0" smtClean="0"/>
              <a:t>Vent pipes allow fresh air to pass throughout the plumbing system to prevent loss of water from traps due to siphoning.</a:t>
            </a:r>
          </a:p>
          <a:p>
            <a:r>
              <a:rPr lang="en-US" sz="1600" dirty="0" smtClean="0"/>
              <a:t>Vents also allow sewer gas to pass out safely above the level of open windows and people.</a:t>
            </a:r>
          </a:p>
          <a:p>
            <a:pPr lvl="1"/>
            <a:r>
              <a:rPr lang="en-US" sz="1400" dirty="0" smtClean="0"/>
              <a:t>Sewer gas is poisonous and can cause explosions.</a:t>
            </a:r>
          </a:p>
          <a:p>
            <a:r>
              <a:rPr lang="en-US" sz="1600" dirty="0" smtClean="0"/>
              <a:t>The main vent is an extension of the soil pipe.</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15</a:t>
            </a:fld>
            <a:endParaRPr lang="ru-RU" altLang="ru-RU"/>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851291"/>
            <a:ext cx="3182491" cy="3990584"/>
          </a:xfrm>
          <a:prstGeom prst="rect">
            <a:avLst/>
          </a:prstGeom>
        </p:spPr>
      </p:pic>
    </p:spTree>
    <p:extLst>
      <p:ext uri="{BB962C8B-B14F-4D97-AF65-F5344CB8AC3E}">
        <p14:creationId xmlns:p14="http://schemas.microsoft.com/office/powerpoint/2010/main" val="3300730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16</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3</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Show how to use five important plumber's tools.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223174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3. </a:t>
            </a:r>
            <a:r>
              <a:rPr lang="en-US" sz="2800" dirty="0" smtClean="0"/>
              <a:t>Wrenches</a:t>
            </a:r>
            <a:endParaRPr lang="en-US" sz="2800" dirty="0"/>
          </a:p>
        </p:txBody>
      </p:sp>
      <p:sp>
        <p:nvSpPr>
          <p:cNvPr id="3" name="Content Placeholder 2"/>
          <p:cNvSpPr>
            <a:spLocks noGrp="1"/>
          </p:cNvSpPr>
          <p:nvPr>
            <p:ph idx="1"/>
          </p:nvPr>
        </p:nvSpPr>
        <p:spPr>
          <a:xfrm>
            <a:off x="1403349" y="988368"/>
            <a:ext cx="4781541" cy="3612207"/>
          </a:xfrm>
        </p:spPr>
        <p:txBody>
          <a:bodyPr/>
          <a:lstStyle/>
          <a:p>
            <a:r>
              <a:rPr lang="en-US" sz="1600" dirty="0" smtClean="0"/>
              <a:t>Pipe Wrench – Designed to grip and turn a pipe. Its teeth bite into the pipe and hold it firmly.</a:t>
            </a:r>
          </a:p>
          <a:p>
            <a:r>
              <a:rPr lang="en-US" sz="1600" dirty="0" smtClean="0"/>
              <a:t>Chain Wrench – Good for heavy work. It can grip pipes in hard to reach places and has considerable leverage.</a:t>
            </a:r>
          </a:p>
          <a:p>
            <a:r>
              <a:rPr lang="en-US" sz="1600" dirty="0" smtClean="0"/>
              <a:t>Adjustable Wrench – Works well to tighten and loosen the nuts on faucets and other fixtures.</a:t>
            </a:r>
          </a:p>
          <a:p>
            <a:r>
              <a:rPr lang="en-US" sz="1600" dirty="0" smtClean="0"/>
              <a:t>Basin Wrench – Used to tighten hard to reach nuts behind sinks.</a:t>
            </a:r>
          </a:p>
          <a:p>
            <a:r>
              <a:rPr lang="en-US" sz="1600" dirty="0" smtClean="0"/>
              <a:t>Strap Wrench – Good for chrome and plastic pipes because it will not mar their surfaces.</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17</a:t>
            </a:fld>
            <a:endParaRPr lang="ru-RU" altLang="ru-RU"/>
          </a:p>
        </p:txBody>
      </p:sp>
      <p:pic>
        <p:nvPicPr>
          <p:cNvPr id="7" name="Picture 6"/>
          <p:cNvPicPr>
            <a:picLocks noChangeAspect="1"/>
          </p:cNvPicPr>
          <p:nvPr/>
        </p:nvPicPr>
        <p:blipFill>
          <a:blip r:embed="rId2"/>
          <a:stretch>
            <a:fillRect/>
          </a:stretch>
        </p:blipFill>
        <p:spPr>
          <a:xfrm>
            <a:off x="6279643" y="927119"/>
            <a:ext cx="2364440" cy="792088"/>
          </a:xfrm>
          <a:prstGeom prst="rect">
            <a:avLst/>
          </a:prstGeom>
        </p:spPr>
      </p:pic>
      <p:pic>
        <p:nvPicPr>
          <p:cNvPr id="8" name="Picture 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9359" y="1659990"/>
            <a:ext cx="2411760" cy="807136"/>
          </a:xfrm>
          <a:prstGeom prst="rect">
            <a:avLst/>
          </a:prstGeom>
        </p:spPr>
      </p:pic>
      <p:pic>
        <p:nvPicPr>
          <p:cNvPr id="9" name="Picture 8"/>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t="36005" b="32873"/>
          <a:stretch/>
        </p:blipFill>
        <p:spPr>
          <a:xfrm>
            <a:off x="6276206" y="2399150"/>
            <a:ext cx="2545072" cy="792088"/>
          </a:xfrm>
          <a:prstGeom prst="rect">
            <a:avLst/>
          </a:prstGeom>
        </p:spPr>
      </p:pic>
      <p:sp>
        <p:nvSpPr>
          <p:cNvPr id="11" name="AutoShape 2" descr="Armour Line RP77335 Basin Wrench, Pack of 1 - - Amazon.com"/>
          <p:cNvSpPr>
            <a:spLocks noChangeAspect="1" noChangeArrowheads="1"/>
          </p:cNvSpPr>
          <p:nvPr/>
        </p:nvSpPr>
        <p:spPr bwMode="auto">
          <a:xfrm>
            <a:off x="155575" y="-708025"/>
            <a:ext cx="3095625" cy="1485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3436" b="30421"/>
          <a:stretch/>
        </p:blipFill>
        <p:spPr>
          <a:xfrm>
            <a:off x="6389359" y="3092327"/>
            <a:ext cx="2318767" cy="838071"/>
          </a:xfrm>
          <a:prstGeom prst="rect">
            <a:avLst/>
          </a:prstGeom>
        </p:spPr>
      </p:pic>
      <p:pic>
        <p:nvPicPr>
          <p:cNvPr id="15" name="Picture 14"/>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011" y="3748786"/>
            <a:ext cx="2111462" cy="1073594"/>
          </a:xfrm>
          <a:prstGeom prst="rect">
            <a:avLst/>
          </a:prstGeom>
        </p:spPr>
      </p:pic>
    </p:spTree>
    <p:extLst>
      <p:ext uri="{BB962C8B-B14F-4D97-AF65-F5344CB8AC3E}">
        <p14:creationId xmlns:p14="http://schemas.microsoft.com/office/powerpoint/2010/main" val="3977800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3. </a:t>
            </a:r>
            <a:r>
              <a:rPr lang="en-US" sz="3200" dirty="0" smtClean="0"/>
              <a:t>Augers</a:t>
            </a:r>
            <a:endParaRPr lang="en-US" sz="3200" dirty="0"/>
          </a:p>
        </p:txBody>
      </p:sp>
      <p:sp>
        <p:nvSpPr>
          <p:cNvPr id="3" name="Content Placeholder 2"/>
          <p:cNvSpPr>
            <a:spLocks noGrp="1"/>
          </p:cNvSpPr>
          <p:nvPr>
            <p:ph idx="1"/>
          </p:nvPr>
        </p:nvSpPr>
        <p:spPr>
          <a:xfrm>
            <a:off x="1403349" y="988368"/>
            <a:ext cx="4431961" cy="1876919"/>
          </a:xfrm>
        </p:spPr>
        <p:txBody>
          <a:bodyPr/>
          <a:lstStyle/>
          <a:p>
            <a:r>
              <a:rPr lang="en-US" sz="1600" dirty="0" smtClean="0"/>
              <a:t>Plumber’s Auger (Snake) – </a:t>
            </a:r>
            <a:r>
              <a:rPr lang="en-US" sz="1600" dirty="0" smtClean="0"/>
              <a:t>A flexible ribbon or coil of spring steel that can be used to clean out plugged drains and traps.</a:t>
            </a:r>
          </a:p>
          <a:p>
            <a:r>
              <a:rPr lang="en-US" sz="1600" dirty="0" smtClean="0"/>
              <a:t>Closet Auger – Made for clearing toilets.</a:t>
            </a:r>
          </a:p>
          <a:p>
            <a:r>
              <a:rPr lang="en-US" sz="1600" dirty="0" smtClean="0"/>
              <a:t>Commercial Auger – A power-driven device for cleaning out a badly clogged waste stack.</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18</a:t>
            </a:fld>
            <a:endParaRPr lang="ru-RU" altLang="ru-RU"/>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2865287"/>
            <a:ext cx="2497791" cy="19982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629" y="162174"/>
            <a:ext cx="2703216" cy="165238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38803" b="38804"/>
          <a:stretch/>
        </p:blipFill>
        <p:spPr>
          <a:xfrm>
            <a:off x="5940152" y="2079923"/>
            <a:ext cx="2572544" cy="57606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768" y="2939227"/>
            <a:ext cx="2452685" cy="2119120"/>
          </a:xfrm>
          <a:prstGeom prst="rect">
            <a:avLst/>
          </a:prstGeom>
        </p:spPr>
      </p:pic>
    </p:spTree>
    <p:extLst>
      <p:ext uri="{BB962C8B-B14F-4D97-AF65-F5344CB8AC3E}">
        <p14:creationId xmlns:p14="http://schemas.microsoft.com/office/powerpoint/2010/main" val="2939749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3. </a:t>
            </a:r>
            <a:r>
              <a:rPr lang="en-US" sz="2800" dirty="0" smtClean="0"/>
              <a:t>Other Plumbers Tools</a:t>
            </a:r>
            <a:endParaRPr lang="en-US" sz="2800" dirty="0"/>
          </a:p>
        </p:txBody>
      </p:sp>
      <p:sp>
        <p:nvSpPr>
          <p:cNvPr id="3" name="Content Placeholder 2"/>
          <p:cNvSpPr>
            <a:spLocks noGrp="1"/>
          </p:cNvSpPr>
          <p:nvPr>
            <p:ph idx="1"/>
          </p:nvPr>
        </p:nvSpPr>
        <p:spPr>
          <a:xfrm>
            <a:off x="1403350" y="1046163"/>
            <a:ext cx="4501058" cy="3554412"/>
          </a:xfrm>
        </p:spPr>
        <p:txBody>
          <a:bodyPr/>
          <a:lstStyle/>
          <a:p>
            <a:r>
              <a:rPr lang="en-US" sz="1600" dirty="0" smtClean="0"/>
              <a:t>Needle-Nose Pliers – Used to remove O-rings and clips of faucets.</a:t>
            </a:r>
          </a:p>
          <a:p>
            <a:r>
              <a:rPr lang="en-US" sz="1600" dirty="0" smtClean="0"/>
              <a:t>Tongue-and-Groove Pliers – can be adjusted to grip many different sizes of pipe.</a:t>
            </a:r>
          </a:p>
          <a:p>
            <a:r>
              <a:rPr lang="en-US" sz="1600" dirty="0" smtClean="0"/>
              <a:t>Plunger – Can be used to clear plugged drains, particularly those in toilets.</a:t>
            </a:r>
          </a:p>
          <a:p>
            <a:r>
              <a:rPr lang="en-US" sz="1600" dirty="0" smtClean="0"/>
              <a:t>Level – Helps plumbers make sure that the components of the drainage system are properly sloped downhill.</a:t>
            </a:r>
          </a:p>
          <a:p>
            <a:r>
              <a:rPr lang="en-US" sz="1600" dirty="0" smtClean="0"/>
              <a:t>Pipe Cutter – Gradually cuts as it is turned around the pipe.</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19</a:t>
            </a:fld>
            <a:endParaRPr lang="ru-RU" altLang="ru-RU"/>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0934" b="19232"/>
          <a:stretch/>
        </p:blipFill>
        <p:spPr>
          <a:xfrm>
            <a:off x="6084168" y="419859"/>
            <a:ext cx="2411760" cy="7920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531" y="1069112"/>
            <a:ext cx="3074903" cy="92406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1911813"/>
            <a:ext cx="2438400" cy="150571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30582" b="31435"/>
          <a:stretch/>
        </p:blipFill>
        <p:spPr>
          <a:xfrm>
            <a:off x="6292975" y="3390781"/>
            <a:ext cx="2487917" cy="70874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36005" b="36004"/>
          <a:stretch/>
        </p:blipFill>
        <p:spPr>
          <a:xfrm>
            <a:off x="6292975" y="4175672"/>
            <a:ext cx="2284512" cy="639458"/>
          </a:xfrm>
          <a:prstGeom prst="rect">
            <a:avLst/>
          </a:prstGeom>
        </p:spPr>
      </p:pic>
    </p:spTree>
    <p:extLst>
      <p:ext uri="{BB962C8B-B14F-4D97-AF65-F5344CB8AC3E}">
        <p14:creationId xmlns:p14="http://schemas.microsoft.com/office/powerpoint/2010/main" val="3519354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AD8AA7-090A-4E79-BD2E-FD526C72E5CA}" type="slidenum">
              <a:rPr lang="ru-RU" altLang="ru-RU"/>
              <a:pPr/>
              <a:t>2</a:t>
            </a:fld>
            <a:endParaRPr lang="ru-RU" altLang="ru-RU"/>
          </a:p>
        </p:txBody>
      </p:sp>
      <p:sp>
        <p:nvSpPr>
          <p:cNvPr id="36866" name="Rectangle 2"/>
          <p:cNvSpPr>
            <a:spLocks noGrp="1" noChangeArrowheads="1"/>
          </p:cNvSpPr>
          <p:nvPr>
            <p:ph type="title"/>
          </p:nvPr>
        </p:nvSpPr>
        <p:spPr>
          <a:xfrm>
            <a:off x="468313" y="196850"/>
            <a:ext cx="8207375" cy="919163"/>
          </a:xfrm>
        </p:spPr>
        <p:txBody>
          <a:bodyPr/>
          <a:lstStyle/>
          <a:p>
            <a:r>
              <a:rPr lang="en-US" altLang="ru-RU" sz="3200" dirty="0" smtClean="0"/>
              <a:t>Plumbing Merit Badge Requirements</a:t>
            </a:r>
            <a:endParaRPr lang="uk-UA" altLang="ru-RU" sz="3200" dirty="0"/>
          </a:p>
        </p:txBody>
      </p:sp>
      <p:sp>
        <p:nvSpPr>
          <p:cNvPr id="36867" name="Rectangle 3"/>
          <p:cNvSpPr>
            <a:spLocks noGrp="1" noChangeArrowheads="1"/>
          </p:cNvSpPr>
          <p:nvPr>
            <p:ph type="body" idx="1"/>
          </p:nvPr>
        </p:nvSpPr>
        <p:spPr>
          <a:xfrm>
            <a:off x="468313" y="1204913"/>
            <a:ext cx="8207375" cy="3743895"/>
          </a:xfrm>
        </p:spPr>
        <p:txBody>
          <a:bodyPr/>
          <a:lstStyle/>
          <a:p>
            <a:pPr>
              <a:buFont typeface="+mj-lt"/>
              <a:buAutoNum type="arabicPeriod"/>
            </a:pPr>
            <a:r>
              <a:rPr lang="en-US" sz="1600" dirty="0"/>
              <a:t>Do the following:</a:t>
            </a:r>
          </a:p>
          <a:p>
            <a:pPr lvl="1">
              <a:buFont typeface="+mj-lt"/>
              <a:buAutoNum type="alphaLcPeriod"/>
            </a:pPr>
            <a:r>
              <a:rPr lang="en-US" sz="1600" dirty="0"/>
              <a:t>Describe how a properly working plumbing system protects your family's health and safety.</a:t>
            </a:r>
          </a:p>
          <a:p>
            <a:pPr lvl="1">
              <a:buFont typeface="+mj-lt"/>
              <a:buAutoNum type="alphaLcPeriod"/>
            </a:pPr>
            <a:r>
              <a:rPr lang="en-US" sz="1600" dirty="0"/>
              <a:t>List five important local health regulations related to plumbing and tell how they protect health and safety.</a:t>
            </a:r>
          </a:p>
          <a:p>
            <a:pPr lvl="1">
              <a:buFont typeface="+mj-lt"/>
              <a:buAutoNum type="alphaLcPeriod"/>
            </a:pPr>
            <a:r>
              <a:rPr lang="en-US" sz="1600" dirty="0"/>
              <a:t>Describe the safety precautions you must take when making home plumbing repairs.</a:t>
            </a:r>
          </a:p>
          <a:p>
            <a:pPr>
              <a:buFont typeface="+mj-lt"/>
              <a:buAutoNum type="arabicPeriod"/>
            </a:pPr>
            <a:r>
              <a:rPr lang="en-US" sz="1600" dirty="0"/>
              <a:t>Do the following:</a:t>
            </a:r>
          </a:p>
          <a:p>
            <a:pPr lvl="1">
              <a:buFont typeface="+mj-lt"/>
              <a:buAutoNum type="alphaLcPeriod"/>
            </a:pPr>
            <a:r>
              <a:rPr lang="en-US" sz="1600" dirty="0"/>
              <a:t>Make a drawing and explain how a home hot- and cold- water supply system works. Tell how you would make it safe from freezing.</a:t>
            </a:r>
          </a:p>
          <a:p>
            <a:pPr lvl="1">
              <a:buFont typeface="+mj-lt"/>
              <a:buAutoNum type="alphaLcPeriod"/>
            </a:pPr>
            <a:r>
              <a:rPr lang="en-US" sz="1600" dirty="0"/>
              <a:t>Make a drawing and explain the drainage system of the plumbing in a house. Show and explain the use of drains and vents</a:t>
            </a:r>
            <a:r>
              <a:rPr lang="en-US" sz="1600" dirty="0" smtClean="0"/>
              <a:t>.</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261" y="189706"/>
            <a:ext cx="914400" cy="9334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3. </a:t>
            </a:r>
            <a:r>
              <a:rPr lang="en-US" sz="2800" dirty="0"/>
              <a:t>Other Plumbers Tools</a:t>
            </a:r>
            <a:endParaRPr lang="en-US" sz="2800" dirty="0"/>
          </a:p>
        </p:txBody>
      </p:sp>
      <p:sp>
        <p:nvSpPr>
          <p:cNvPr id="3" name="Content Placeholder 2"/>
          <p:cNvSpPr>
            <a:spLocks noGrp="1"/>
          </p:cNvSpPr>
          <p:nvPr>
            <p:ph idx="1"/>
          </p:nvPr>
        </p:nvSpPr>
        <p:spPr>
          <a:xfrm>
            <a:off x="1403350" y="988369"/>
            <a:ext cx="4752826" cy="2016223"/>
          </a:xfrm>
        </p:spPr>
        <p:txBody>
          <a:bodyPr/>
          <a:lstStyle/>
          <a:p>
            <a:r>
              <a:rPr lang="en-US" sz="1600" dirty="0" smtClean="0"/>
              <a:t>Portable Gas Torch – Used for soldering copper pipe.</a:t>
            </a:r>
          </a:p>
          <a:p>
            <a:r>
              <a:rPr lang="en-US" sz="1600" dirty="0"/>
              <a:t>Pipe Vise – Bolted to a workbench or tripod, is used to hold steel pipe for cutting, reaming, and threading.</a:t>
            </a:r>
          </a:p>
          <a:p>
            <a:r>
              <a:rPr lang="en-US" sz="1600" dirty="0" smtClean="0"/>
              <a:t>Threading </a:t>
            </a:r>
            <a:r>
              <a:rPr lang="en-US" sz="1600" dirty="0"/>
              <a:t>Dies – Used for cutting threads onto steel pipe.</a:t>
            </a:r>
          </a:p>
          <a:p>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20</a:t>
            </a:fld>
            <a:endParaRPr lang="ru-RU" altLang="ru-RU"/>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791" y="3004592"/>
            <a:ext cx="4067944" cy="177362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9142" y="2486513"/>
            <a:ext cx="2126389" cy="2265649"/>
          </a:xfrm>
          <a:prstGeom prst="rect">
            <a:avLst/>
          </a:prstGeom>
        </p:spPr>
      </p:pic>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9384" y="120610"/>
            <a:ext cx="2365903" cy="2365903"/>
          </a:xfrm>
          <a:prstGeom prst="rect">
            <a:avLst/>
          </a:prstGeom>
        </p:spPr>
      </p:pic>
    </p:spTree>
    <p:extLst>
      <p:ext uri="{BB962C8B-B14F-4D97-AF65-F5344CB8AC3E}">
        <p14:creationId xmlns:p14="http://schemas.microsoft.com/office/powerpoint/2010/main" val="2692831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21</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4</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Identify and describe the use of each of the following: washer,  retaining nut, plunger (rubber force cup), solder, flux, elbow, tee, nipple, coupling, plug, union, trap, drainpipe, and water meter.</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1949196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4. Washer and Retaining Nut</a:t>
            </a:r>
            <a:endParaRPr lang="en-US" sz="2800" dirty="0"/>
          </a:p>
        </p:txBody>
      </p:sp>
      <p:sp>
        <p:nvSpPr>
          <p:cNvPr id="3" name="Content Placeholder 2"/>
          <p:cNvSpPr>
            <a:spLocks noGrp="1"/>
          </p:cNvSpPr>
          <p:nvPr>
            <p:ph idx="1"/>
          </p:nvPr>
        </p:nvSpPr>
        <p:spPr>
          <a:xfrm>
            <a:off x="1403350" y="1204913"/>
            <a:ext cx="3888730" cy="3395662"/>
          </a:xfrm>
        </p:spPr>
        <p:txBody>
          <a:bodyPr/>
          <a:lstStyle/>
          <a:p>
            <a:r>
              <a:rPr lang="en-US" sz="1600" dirty="0"/>
              <a:t>A slip joint is a simple but efficient way to seal against leaks. </a:t>
            </a:r>
            <a:endParaRPr lang="en-US" sz="1600" dirty="0" smtClean="0"/>
          </a:p>
          <a:p>
            <a:r>
              <a:rPr lang="en-US" sz="1600" dirty="0" smtClean="0"/>
              <a:t>If </a:t>
            </a:r>
            <a:r>
              <a:rPr lang="en-US" sz="1600" dirty="0"/>
              <a:t>you look under your kitchen or bathroom sink, you'll probably see one with a plastic or metal slip </a:t>
            </a:r>
            <a:r>
              <a:rPr lang="en-US" sz="1600" dirty="0" smtClean="0"/>
              <a:t>nut (retaining nut). </a:t>
            </a:r>
          </a:p>
          <a:p>
            <a:r>
              <a:rPr lang="en-US" sz="1600" dirty="0" smtClean="0"/>
              <a:t>Beneath </a:t>
            </a:r>
            <a:r>
              <a:rPr lang="en-US" sz="1600" dirty="0"/>
              <a:t>that metal slip nut is a rubber or PVC washer. </a:t>
            </a:r>
            <a:endParaRPr lang="en-US" sz="1600" dirty="0" smtClean="0"/>
          </a:p>
          <a:p>
            <a:r>
              <a:rPr lang="en-US" sz="1600" dirty="0" smtClean="0"/>
              <a:t>The </a:t>
            </a:r>
            <a:r>
              <a:rPr lang="en-US" sz="1600" dirty="0"/>
              <a:t>washer is compressed as the slip nut is tightened, forming a seal against leaks.</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22</a:t>
            </a:fld>
            <a:endParaRPr lang="ru-RU" altLang="ru-RU"/>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348408"/>
            <a:ext cx="3429237" cy="2282586"/>
          </a:xfrm>
          <a:prstGeom prst="rect">
            <a:avLst/>
          </a:prstGeom>
        </p:spPr>
      </p:pic>
    </p:spTree>
    <p:extLst>
      <p:ext uri="{BB962C8B-B14F-4D97-AF65-F5344CB8AC3E}">
        <p14:creationId xmlns:p14="http://schemas.microsoft.com/office/powerpoint/2010/main" val="583835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4. Plunger </a:t>
            </a:r>
            <a:endParaRPr lang="en-US" sz="2800" dirty="0"/>
          </a:p>
        </p:txBody>
      </p:sp>
      <p:sp>
        <p:nvSpPr>
          <p:cNvPr id="3" name="Content Placeholder 2"/>
          <p:cNvSpPr>
            <a:spLocks noGrp="1"/>
          </p:cNvSpPr>
          <p:nvPr>
            <p:ph idx="1"/>
          </p:nvPr>
        </p:nvSpPr>
        <p:spPr>
          <a:xfrm>
            <a:off x="1403350" y="1006335"/>
            <a:ext cx="3528690" cy="3395662"/>
          </a:xfrm>
        </p:spPr>
        <p:txBody>
          <a:bodyPr/>
          <a:lstStyle/>
          <a:p>
            <a:r>
              <a:rPr lang="en-US" sz="1600" dirty="0"/>
              <a:t>When the plunger is pressed down, over a clog, it forces air into the drain and increases pressure. </a:t>
            </a:r>
            <a:endParaRPr lang="en-US" sz="1600" dirty="0" smtClean="0"/>
          </a:p>
          <a:p>
            <a:r>
              <a:rPr lang="en-US" sz="1600" dirty="0" smtClean="0"/>
              <a:t>When </a:t>
            </a:r>
            <a:r>
              <a:rPr lang="en-US" sz="1600" dirty="0"/>
              <a:t>the clog is moved, the air will continue to move through the pipes. </a:t>
            </a:r>
            <a:endParaRPr lang="en-US" sz="1600" dirty="0" smtClean="0"/>
          </a:p>
          <a:p>
            <a:r>
              <a:rPr lang="en-US" sz="1600" dirty="0" smtClean="0"/>
              <a:t>Pulling </a:t>
            </a:r>
            <a:r>
              <a:rPr lang="en-US" sz="1600" dirty="0"/>
              <a:t>back up on the plunger creates a vacuum and forcing anything in the pipe upwards and out.</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23</a:t>
            </a:fld>
            <a:endParaRPr lang="ru-RU" altLang="ru-RU"/>
          </a:p>
        </p:txBody>
      </p:sp>
      <p:pic>
        <p:nvPicPr>
          <p:cNvPr id="9" name="Picture 8"/>
          <p:cNvPicPr>
            <a:picLocks noChangeAspect="1"/>
          </p:cNvPicPr>
          <p:nvPr/>
        </p:nvPicPr>
        <p:blipFill>
          <a:blip r:embed="rId2"/>
          <a:stretch>
            <a:fillRect/>
          </a:stretch>
        </p:blipFill>
        <p:spPr>
          <a:xfrm>
            <a:off x="4788024" y="1035314"/>
            <a:ext cx="4200525" cy="2800350"/>
          </a:xfrm>
          <a:prstGeom prst="rect">
            <a:avLst/>
          </a:prstGeom>
        </p:spPr>
      </p:pic>
    </p:spTree>
    <p:extLst>
      <p:ext uri="{BB962C8B-B14F-4D97-AF65-F5344CB8AC3E}">
        <p14:creationId xmlns:p14="http://schemas.microsoft.com/office/powerpoint/2010/main" val="3471123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4. Solder and Flux</a:t>
            </a:r>
            <a:endParaRPr lang="en-US" sz="2800" dirty="0"/>
          </a:p>
        </p:txBody>
      </p:sp>
      <p:sp>
        <p:nvSpPr>
          <p:cNvPr id="3" name="Content Placeholder 2"/>
          <p:cNvSpPr>
            <a:spLocks noGrp="1"/>
          </p:cNvSpPr>
          <p:nvPr>
            <p:ph idx="1"/>
          </p:nvPr>
        </p:nvSpPr>
        <p:spPr>
          <a:xfrm>
            <a:off x="1403350" y="988368"/>
            <a:ext cx="4248770" cy="3612207"/>
          </a:xfrm>
        </p:spPr>
        <p:txBody>
          <a:bodyPr/>
          <a:lstStyle/>
          <a:p>
            <a:r>
              <a:rPr lang="en-US" sz="1600" dirty="0" smtClean="0"/>
              <a:t>Plumbers use a metal filler called solder, which can be melted to join two pieces of metal. </a:t>
            </a:r>
          </a:p>
          <a:p>
            <a:r>
              <a:rPr lang="en-US" sz="1600" dirty="0" smtClean="0"/>
              <a:t>Solder is an allow of tin and other metals that melts at a lower temperature than the pieces of metal being joined. </a:t>
            </a:r>
          </a:p>
          <a:p>
            <a:r>
              <a:rPr lang="en-US" sz="1600" dirty="0" smtClean="0"/>
              <a:t>Only use lead free solder for plumbing.</a:t>
            </a:r>
          </a:p>
          <a:p>
            <a:r>
              <a:rPr lang="en-US" sz="1600" dirty="0" smtClean="0"/>
              <a:t>Flux is a substance used to remove any oily film or dust that might keep the solder from uniting with the metal. Flux also removes oxides and prevents further oxidation while the metal is heated to the soldering temperature.</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24</a:t>
            </a:fld>
            <a:endParaRPr lang="ru-RU" altLang="ru-RU"/>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0192" y="2581821"/>
            <a:ext cx="2460079" cy="2460079"/>
          </a:xfrm>
          <a:prstGeom prst="rect">
            <a:avLst/>
          </a:prstGeom>
        </p:spPr>
      </p:pic>
      <p:pic>
        <p:nvPicPr>
          <p:cNvPr id="8" name="Picture 7"/>
          <p:cNvPicPr>
            <a:picLocks noChangeAspect="1"/>
          </p:cNvPicPr>
          <p:nvPr/>
        </p:nvPicPr>
        <p:blipFill>
          <a:blip r:embed="rId3"/>
          <a:stretch>
            <a:fillRect/>
          </a:stretch>
        </p:blipFill>
        <p:spPr>
          <a:xfrm>
            <a:off x="6213653" y="223170"/>
            <a:ext cx="1900502" cy="2316802"/>
          </a:xfrm>
          <a:prstGeom prst="rect">
            <a:avLst/>
          </a:prstGeom>
        </p:spPr>
      </p:pic>
    </p:spTree>
    <p:extLst>
      <p:ext uri="{BB962C8B-B14F-4D97-AF65-F5344CB8AC3E}">
        <p14:creationId xmlns:p14="http://schemas.microsoft.com/office/powerpoint/2010/main" val="1200575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4. </a:t>
            </a:r>
            <a:r>
              <a:rPr lang="en-US" sz="2800" dirty="0" smtClean="0"/>
              <a:t>Elbow, Tee, Nipple, Coupling, Plug, Union </a:t>
            </a:r>
            <a:endParaRPr lang="en-US" sz="2800" dirty="0"/>
          </a:p>
        </p:txBody>
      </p:sp>
      <p:sp>
        <p:nvSpPr>
          <p:cNvPr id="3" name="Content Placeholder 2"/>
          <p:cNvSpPr>
            <a:spLocks noGrp="1"/>
          </p:cNvSpPr>
          <p:nvPr>
            <p:ph idx="1"/>
          </p:nvPr>
        </p:nvSpPr>
        <p:spPr>
          <a:xfrm>
            <a:off x="1403349" y="1131080"/>
            <a:ext cx="5245981" cy="3817728"/>
          </a:xfrm>
        </p:spPr>
        <p:txBody>
          <a:bodyPr/>
          <a:lstStyle/>
          <a:p>
            <a:r>
              <a:rPr lang="en-US" sz="1600" dirty="0" smtClean="0"/>
              <a:t>Elbow (El</a:t>
            </a:r>
            <a:r>
              <a:rPr lang="en-US" sz="1600" dirty="0" smtClean="0"/>
              <a:t>)</a:t>
            </a:r>
            <a:r>
              <a:rPr lang="en-US" sz="1600" dirty="0" smtClean="0"/>
              <a:t> – Used to change the direction a supply pipe is going and usually have a 45 or 90 degree angle.</a:t>
            </a:r>
          </a:p>
          <a:p>
            <a:r>
              <a:rPr lang="en-US" sz="1600" dirty="0" smtClean="0"/>
              <a:t>Tee – Used to join two pipes that intersect at a right angle.</a:t>
            </a:r>
          </a:p>
          <a:p>
            <a:r>
              <a:rPr lang="en-US" sz="1600" dirty="0" smtClean="0"/>
              <a:t>Nipple – Short piece of pipe with threads on both ends and are used to join fittings.</a:t>
            </a:r>
          </a:p>
          <a:p>
            <a:r>
              <a:rPr lang="en-US" sz="1600" dirty="0" smtClean="0"/>
              <a:t>Coupling – Connect pipes in a straight line.</a:t>
            </a:r>
          </a:p>
          <a:p>
            <a:r>
              <a:rPr lang="en-US" sz="1600" dirty="0" smtClean="0"/>
              <a:t>Plug – A threaded fitting used at the end of a pipe to close it.</a:t>
            </a:r>
          </a:p>
          <a:p>
            <a:r>
              <a:rPr lang="en-US" sz="1600" dirty="0" smtClean="0"/>
              <a:t>Union – A fitting that allows you to disconnect a pipe without having to cut it. </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25</a:t>
            </a:fld>
            <a:endParaRPr lang="ru-RU" altLang="ru-RU"/>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6553" y="888475"/>
            <a:ext cx="792088" cy="79208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898" y="772895"/>
            <a:ext cx="972108" cy="972108"/>
          </a:xfrm>
          <a:prstGeom prst="rect">
            <a:avLst/>
          </a:prstGeom>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25222" y="1438338"/>
            <a:ext cx="1143217" cy="1143217"/>
          </a:xfrm>
          <a:prstGeom prst="rect">
            <a:avLst/>
          </a:prstGeom>
        </p:spPr>
      </p:pic>
      <p:pic>
        <p:nvPicPr>
          <p:cNvPr id="10" name="Picture 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0279" b="30987"/>
          <a:stretch/>
        </p:blipFill>
        <p:spPr>
          <a:xfrm>
            <a:off x="7485826" y="2301743"/>
            <a:ext cx="1658174" cy="642275"/>
          </a:xfrm>
          <a:prstGeom prst="rect">
            <a:avLst/>
          </a:prstGeom>
        </p:spPr>
      </p:pic>
      <p:pic>
        <p:nvPicPr>
          <p:cNvPr id="11" name="Picture 10"/>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5011" b="16411"/>
          <a:stretch/>
        </p:blipFill>
        <p:spPr>
          <a:xfrm>
            <a:off x="6595070" y="2776822"/>
            <a:ext cx="945016" cy="648072"/>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23291" y="3100858"/>
            <a:ext cx="699321" cy="792088"/>
          </a:xfrm>
          <a:prstGeom prst="rect">
            <a:avLst/>
          </a:prstGeom>
        </p:spPr>
      </p:pic>
      <p:pic>
        <p:nvPicPr>
          <p:cNvPr id="15" name="Picture 14"/>
          <p:cNvPicPr>
            <a:picLocks noChangeAspect="1"/>
          </p:cNvPicPr>
          <p:nvPr/>
        </p:nvPicPr>
        <p:blipFill>
          <a:blip r:embed="rId8">
            <a:clrChange>
              <a:clrFrom>
                <a:srgbClr val="FFFFFF"/>
              </a:clrFrom>
              <a:clrTo>
                <a:srgbClr val="FFFFFF">
                  <a:alpha val="0"/>
                </a:srgbClr>
              </a:clrTo>
            </a:clrChange>
          </a:blip>
          <a:stretch>
            <a:fillRect/>
          </a:stretch>
        </p:blipFill>
        <p:spPr>
          <a:xfrm>
            <a:off x="6628845" y="3790916"/>
            <a:ext cx="1459592" cy="1009551"/>
          </a:xfrm>
          <a:prstGeom prst="rect">
            <a:avLst/>
          </a:prstGeom>
        </p:spPr>
      </p:pic>
    </p:spTree>
    <p:extLst>
      <p:ext uri="{BB962C8B-B14F-4D97-AF65-F5344CB8AC3E}">
        <p14:creationId xmlns:p14="http://schemas.microsoft.com/office/powerpoint/2010/main" val="4082685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4. Trap and Drainpipe</a:t>
            </a:r>
            <a:endParaRPr lang="en-US" sz="2800" dirty="0"/>
          </a:p>
        </p:txBody>
      </p:sp>
      <p:sp>
        <p:nvSpPr>
          <p:cNvPr id="3" name="Content Placeholder 2"/>
          <p:cNvSpPr>
            <a:spLocks noGrp="1"/>
          </p:cNvSpPr>
          <p:nvPr>
            <p:ph idx="1"/>
          </p:nvPr>
        </p:nvSpPr>
        <p:spPr>
          <a:xfrm>
            <a:off x="1403349" y="916360"/>
            <a:ext cx="3960739" cy="4032448"/>
          </a:xfrm>
        </p:spPr>
        <p:txBody>
          <a:bodyPr/>
          <a:lstStyle/>
          <a:p>
            <a:r>
              <a:rPr lang="en-US" sz="1600" dirty="0" smtClean="0"/>
              <a:t>Under every plumbing fixture there is a special fitting called a trap.</a:t>
            </a:r>
          </a:p>
          <a:p>
            <a:r>
              <a:rPr lang="en-US" sz="1600" dirty="0" smtClean="0"/>
              <a:t>Water rests in the trap and is called a water seal.</a:t>
            </a:r>
          </a:p>
          <a:p>
            <a:r>
              <a:rPr lang="en-US" sz="1600" dirty="0" smtClean="0"/>
              <a:t>The water seal permits liquids and solids, but not air, to pass through the pipe.</a:t>
            </a:r>
          </a:p>
          <a:p>
            <a:r>
              <a:rPr lang="en-US" sz="1600" dirty="0" smtClean="0"/>
              <a:t>Without water in a trap, toxic and explosive sewer gas can enter the building.</a:t>
            </a:r>
          </a:p>
          <a:p>
            <a:r>
              <a:rPr lang="en-US" sz="1600" dirty="0" smtClean="0"/>
              <a:t>Every time water travels down the drain, new water replaces it in the trap, forming another seal</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26</a:t>
            </a:fld>
            <a:endParaRPr lang="ru-RU" altLang="ru-RU"/>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916360"/>
            <a:ext cx="3672408" cy="2448272"/>
          </a:xfrm>
          <a:prstGeom prst="rect">
            <a:avLst/>
          </a:prstGeom>
        </p:spPr>
      </p:pic>
    </p:spTree>
    <p:extLst>
      <p:ext uri="{BB962C8B-B14F-4D97-AF65-F5344CB8AC3E}">
        <p14:creationId xmlns:p14="http://schemas.microsoft.com/office/powerpoint/2010/main" val="2397251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4. Water Meter</a:t>
            </a:r>
            <a:endParaRPr lang="en-US" sz="2800" dirty="0"/>
          </a:p>
        </p:txBody>
      </p:sp>
      <p:sp>
        <p:nvSpPr>
          <p:cNvPr id="3" name="Content Placeholder 2"/>
          <p:cNvSpPr>
            <a:spLocks noGrp="1"/>
          </p:cNvSpPr>
          <p:nvPr>
            <p:ph idx="1"/>
          </p:nvPr>
        </p:nvSpPr>
        <p:spPr>
          <a:xfrm>
            <a:off x="1403349" y="988368"/>
            <a:ext cx="3984375" cy="3612207"/>
          </a:xfrm>
        </p:spPr>
        <p:txBody>
          <a:bodyPr/>
          <a:lstStyle/>
          <a:p>
            <a:r>
              <a:rPr lang="en-US" sz="1600" dirty="0" smtClean="0"/>
              <a:t>If you get your water from a municipal source, a large pipe called a water main runs near your house. </a:t>
            </a:r>
          </a:p>
          <a:p>
            <a:r>
              <a:rPr lang="en-US" sz="1600" dirty="0" smtClean="0"/>
              <a:t>Between the main and your home is a water meter which keeps track of the amount of water you use.</a:t>
            </a:r>
          </a:p>
          <a:p>
            <a:r>
              <a:rPr lang="en-US" sz="1600" dirty="0" smtClean="0"/>
              <a:t>If you use a private well, you do not have a meter.</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27</a:t>
            </a:fld>
            <a:endParaRPr lang="ru-RU" altLang="ru-RU"/>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2644552"/>
            <a:ext cx="3106138" cy="206570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8193" y="217775"/>
            <a:ext cx="2427027" cy="2310952"/>
          </a:xfrm>
          <a:prstGeom prst="rect">
            <a:avLst/>
          </a:prstGeom>
        </p:spPr>
      </p:pic>
    </p:spTree>
    <p:extLst>
      <p:ext uri="{BB962C8B-B14F-4D97-AF65-F5344CB8AC3E}">
        <p14:creationId xmlns:p14="http://schemas.microsoft.com/office/powerpoint/2010/main" val="189774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28</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5</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Name the kinds of pipe that are used most often in a plumbing system. Explain why these pipes are used.</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448805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5. Types of Plumbing Pipes</a:t>
            </a:r>
            <a:endParaRPr lang="en-US" sz="2800" dirty="0"/>
          </a:p>
        </p:txBody>
      </p:sp>
      <p:sp>
        <p:nvSpPr>
          <p:cNvPr id="3" name="Content Placeholder 2"/>
          <p:cNvSpPr>
            <a:spLocks noGrp="1"/>
          </p:cNvSpPr>
          <p:nvPr>
            <p:ph idx="1"/>
          </p:nvPr>
        </p:nvSpPr>
        <p:spPr>
          <a:xfrm>
            <a:off x="1403350" y="916360"/>
            <a:ext cx="4896842" cy="4032447"/>
          </a:xfrm>
        </p:spPr>
        <p:txBody>
          <a:bodyPr/>
          <a:lstStyle/>
          <a:p>
            <a:r>
              <a:rPr lang="en-US" sz="1600" dirty="0"/>
              <a:t>Copper is one of the most traditional materials for plumbing </a:t>
            </a:r>
            <a:r>
              <a:rPr lang="en-US" sz="1600" dirty="0" smtClean="0"/>
              <a:t>pipes.</a:t>
            </a:r>
          </a:p>
          <a:p>
            <a:r>
              <a:rPr lang="en-US" sz="1600" dirty="0"/>
              <a:t>Copper pipes advantages include:</a:t>
            </a:r>
          </a:p>
          <a:p>
            <a:pPr lvl="1"/>
            <a:r>
              <a:rPr lang="en-US" sz="1200" b="1" dirty="0" smtClean="0"/>
              <a:t>Longevity</a:t>
            </a:r>
            <a:r>
              <a:rPr lang="en-US" sz="1200" b="1" dirty="0"/>
              <a:t>:</a:t>
            </a:r>
            <a:r>
              <a:rPr lang="en-US" sz="1200" dirty="0"/>
              <a:t> Copper has proven to be a reliable material that can last at least 50 years.</a:t>
            </a:r>
          </a:p>
          <a:p>
            <a:pPr lvl="1"/>
            <a:r>
              <a:rPr lang="en-US" sz="1200" b="1" dirty="0"/>
              <a:t>Durability:</a:t>
            </a:r>
            <a:r>
              <a:rPr lang="en-US" sz="1200" dirty="0"/>
              <a:t> Copper is a sturdy material that is not prone to leakage or corrosion.</a:t>
            </a:r>
          </a:p>
          <a:p>
            <a:pPr lvl="1"/>
            <a:r>
              <a:rPr lang="en-US" sz="1200" b="1" dirty="0"/>
              <a:t>Safety:</a:t>
            </a:r>
            <a:r>
              <a:rPr lang="en-US" sz="1200" dirty="0"/>
              <a:t> Bacteria cannot thrive in copper pipes, and copper will not pollute water in any way, so it is safe to transport drinking water</a:t>
            </a:r>
            <a:r>
              <a:rPr lang="en-US" sz="1200" dirty="0" smtClean="0"/>
              <a:t>.</a:t>
            </a:r>
          </a:p>
          <a:p>
            <a:r>
              <a:rPr lang="en-US" sz="1600" dirty="0"/>
              <a:t>Disadvantages of copper pipes include:</a:t>
            </a:r>
          </a:p>
          <a:p>
            <a:pPr lvl="1"/>
            <a:r>
              <a:rPr lang="en-US" sz="1200" b="1" dirty="0"/>
              <a:t>Financial Cost: </a:t>
            </a:r>
            <a:r>
              <a:rPr lang="en-US" sz="1200" dirty="0"/>
              <a:t>The main deterrent to using copper is the cost. </a:t>
            </a:r>
          </a:p>
          <a:p>
            <a:pPr lvl="1"/>
            <a:r>
              <a:rPr lang="en-US" sz="1200" b="1" dirty="0"/>
              <a:t>Environmental Cost:</a:t>
            </a:r>
            <a:r>
              <a:rPr lang="en-US" sz="1200" dirty="0"/>
              <a:t> Environmentally-conscious homeowners may be concerned about the fact that copper mining and manufacturing take a toll on the environment. So, although copper pipes last a long time and can be recycled, they are not considered a "green" product.</a:t>
            </a:r>
          </a:p>
          <a:p>
            <a:endParaRPr lang="en-US" sz="1600" dirty="0"/>
          </a:p>
          <a:p>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29</a:t>
            </a:fld>
            <a:endParaRPr lang="ru-RU" altLang="ru-RU"/>
          </a:p>
        </p:txBody>
      </p:sp>
      <p:pic>
        <p:nvPicPr>
          <p:cNvPr id="7" name="Picture 6"/>
          <p:cNvPicPr>
            <a:picLocks noChangeAspect="1"/>
          </p:cNvPicPr>
          <p:nvPr/>
        </p:nvPicPr>
        <p:blipFill>
          <a:blip r:embed="rId2"/>
          <a:stretch>
            <a:fillRect/>
          </a:stretch>
        </p:blipFill>
        <p:spPr>
          <a:xfrm>
            <a:off x="6312794" y="1013414"/>
            <a:ext cx="2603895" cy="2135194"/>
          </a:xfrm>
          <a:prstGeom prst="rect">
            <a:avLst/>
          </a:prstGeom>
        </p:spPr>
      </p:pic>
    </p:spTree>
    <p:extLst>
      <p:ext uri="{BB962C8B-B14F-4D97-AF65-F5344CB8AC3E}">
        <p14:creationId xmlns:p14="http://schemas.microsoft.com/office/powerpoint/2010/main" val="1035495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AD8AA7-090A-4E79-BD2E-FD526C72E5CA}" type="slidenum">
              <a:rPr lang="ru-RU" altLang="ru-RU"/>
              <a:pPr/>
              <a:t>3</a:t>
            </a:fld>
            <a:endParaRPr lang="ru-RU" altLang="ru-RU"/>
          </a:p>
        </p:txBody>
      </p:sp>
      <p:sp>
        <p:nvSpPr>
          <p:cNvPr id="36866" name="Rectangle 2"/>
          <p:cNvSpPr>
            <a:spLocks noGrp="1" noChangeArrowheads="1"/>
          </p:cNvSpPr>
          <p:nvPr>
            <p:ph type="title"/>
          </p:nvPr>
        </p:nvSpPr>
        <p:spPr>
          <a:xfrm>
            <a:off x="468313" y="196850"/>
            <a:ext cx="8207375" cy="919163"/>
          </a:xfrm>
        </p:spPr>
        <p:txBody>
          <a:bodyPr/>
          <a:lstStyle/>
          <a:p>
            <a:r>
              <a:rPr lang="en-US" altLang="ru-RU" sz="3200" dirty="0" smtClean="0"/>
              <a:t>Plumbing Merit Badge Requirements</a:t>
            </a:r>
            <a:endParaRPr lang="uk-UA" altLang="ru-RU" sz="3200" dirty="0"/>
          </a:p>
        </p:txBody>
      </p:sp>
      <p:sp>
        <p:nvSpPr>
          <p:cNvPr id="36867" name="Rectangle 3"/>
          <p:cNvSpPr>
            <a:spLocks noGrp="1" noChangeArrowheads="1"/>
          </p:cNvSpPr>
          <p:nvPr>
            <p:ph type="body" idx="1"/>
          </p:nvPr>
        </p:nvSpPr>
        <p:spPr>
          <a:xfrm>
            <a:off x="468313" y="1204913"/>
            <a:ext cx="8207375" cy="3457575"/>
          </a:xfrm>
        </p:spPr>
        <p:txBody>
          <a:bodyPr/>
          <a:lstStyle/>
          <a:p>
            <a:pPr>
              <a:buFont typeface="+mj-lt"/>
              <a:buAutoNum type="arabicPeriod" startAt="3"/>
            </a:pPr>
            <a:r>
              <a:rPr lang="en-US" sz="1600" dirty="0" smtClean="0"/>
              <a:t>Show </a:t>
            </a:r>
            <a:r>
              <a:rPr lang="en-US" sz="1600" dirty="0"/>
              <a:t>how to use five important plumber's tools.</a:t>
            </a:r>
          </a:p>
          <a:p>
            <a:pPr>
              <a:buFont typeface="+mj-lt"/>
              <a:buAutoNum type="arabicPeriod" startAt="3"/>
            </a:pPr>
            <a:r>
              <a:rPr lang="en-US" sz="1600" dirty="0"/>
              <a:t>Identify and describe the use of each of the following: washer,  retaining nut, plunger (rubber force cup), solder, flux, elbow, tee, nipple, coupling, plug, union, trap, drainpipe, and water meter.</a:t>
            </a:r>
          </a:p>
          <a:p>
            <a:pPr>
              <a:buFont typeface="+mj-lt"/>
              <a:buAutoNum type="arabicPeriod" startAt="3"/>
            </a:pPr>
            <a:r>
              <a:rPr lang="en-US" sz="1600" dirty="0"/>
              <a:t>Name the kinds of pipe that are used most often in a plumbing system. Explain why these pipes are used.</a:t>
            </a:r>
          </a:p>
          <a:p>
            <a:pPr>
              <a:buFont typeface="+mj-lt"/>
              <a:buAutoNum type="arabicPeriod" startAt="3"/>
            </a:pPr>
            <a:r>
              <a:rPr lang="en-US" sz="1600" dirty="0"/>
              <a:t>Cut, thread, and connect two pieces of metal pipe.</a:t>
            </a:r>
          </a:p>
          <a:p>
            <a:pPr>
              <a:buFont typeface="+mj-lt"/>
              <a:buAutoNum type="arabicPeriod" startAt="3"/>
            </a:pPr>
            <a:r>
              <a:rPr lang="en-US" sz="1600" dirty="0"/>
              <a:t>Under the supervision of a knowledgeable adult, solder three copper tube connections using a gas torch. Include one tee, two straight pieces, and one coupling.</a:t>
            </a:r>
          </a:p>
          <a:p>
            <a:pPr>
              <a:buFont typeface="+mj-lt"/>
              <a:buAutoNum type="arabicPeriod" startAt="3"/>
            </a:pPr>
            <a:r>
              <a:rPr lang="en-US" sz="1600" dirty="0"/>
              <a:t>Do the following:</a:t>
            </a:r>
          </a:p>
          <a:p>
            <a:pPr lvl="1">
              <a:buFont typeface="+mj-lt"/>
              <a:buAutoNum type="alphaLcPeriod"/>
            </a:pPr>
            <a:r>
              <a:rPr lang="en-US" sz="1600" dirty="0"/>
              <a:t>Replace a washer in a faucet. </a:t>
            </a:r>
          </a:p>
          <a:p>
            <a:pPr lvl="1">
              <a:buFont typeface="+mj-lt"/>
              <a:buAutoNum type="alphaLcPeriod"/>
            </a:pPr>
            <a:r>
              <a:rPr lang="en-US" sz="1600" dirty="0"/>
              <a:t>Clean out a sink or lavatory trap.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261" y="189706"/>
            <a:ext cx="914400" cy="933450"/>
          </a:xfrm>
          <a:prstGeom prst="rect">
            <a:avLst/>
          </a:prstGeom>
        </p:spPr>
      </p:pic>
    </p:spTree>
    <p:extLst>
      <p:ext uri="{BB962C8B-B14F-4D97-AF65-F5344CB8AC3E}">
        <p14:creationId xmlns:p14="http://schemas.microsoft.com/office/powerpoint/2010/main" val="239141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5. Types of Plumbing Pipes</a:t>
            </a:r>
            <a:endParaRPr lang="en-US" sz="2800" dirty="0"/>
          </a:p>
        </p:txBody>
      </p:sp>
      <p:sp>
        <p:nvSpPr>
          <p:cNvPr id="3" name="Content Placeholder 2"/>
          <p:cNvSpPr>
            <a:spLocks noGrp="1"/>
          </p:cNvSpPr>
          <p:nvPr>
            <p:ph idx="1"/>
          </p:nvPr>
        </p:nvSpPr>
        <p:spPr>
          <a:xfrm>
            <a:off x="1403350" y="916360"/>
            <a:ext cx="5400898" cy="4125540"/>
          </a:xfrm>
        </p:spPr>
        <p:txBody>
          <a:bodyPr/>
          <a:lstStyle/>
          <a:p>
            <a:r>
              <a:rPr lang="en-US" sz="1600" dirty="0"/>
              <a:t>Polyvinyl chloride, more commonly known as PVC, has become a popular choice for plumbing </a:t>
            </a:r>
            <a:r>
              <a:rPr lang="en-US" sz="1600" dirty="0" smtClean="0"/>
              <a:t>pipes. </a:t>
            </a:r>
          </a:p>
          <a:p>
            <a:r>
              <a:rPr lang="en-US" sz="1600" dirty="0"/>
              <a:t>PVC pipes </a:t>
            </a:r>
            <a:r>
              <a:rPr lang="en-US" sz="1600" dirty="0" smtClean="0"/>
              <a:t>advantages include:</a:t>
            </a:r>
            <a:endParaRPr lang="en-US" sz="1600" dirty="0"/>
          </a:p>
          <a:p>
            <a:pPr lvl="1"/>
            <a:r>
              <a:rPr lang="en-US" sz="1200" b="1" dirty="0"/>
              <a:t>Longevity:</a:t>
            </a:r>
            <a:r>
              <a:rPr lang="en-US" sz="1200" dirty="0"/>
              <a:t> PVC is not subject to rust or corrosion, so unless it experiences some sort of unexpected damage, it can last indefinitely. Even the most durable metals used in plumbing pipes cannot live up to the impressive lifespan of PVC.</a:t>
            </a:r>
          </a:p>
          <a:p>
            <a:pPr lvl="1"/>
            <a:r>
              <a:rPr lang="en-US" sz="1200" b="1" dirty="0"/>
              <a:t>Ability to Handle Pressure: </a:t>
            </a:r>
            <a:r>
              <a:rPr lang="en-US" sz="1200" dirty="0"/>
              <a:t>PVC is often used for the main supply line that goes into your home because it is able to handle high water pressure.</a:t>
            </a:r>
          </a:p>
          <a:p>
            <a:pPr lvl="1"/>
            <a:r>
              <a:rPr lang="en-US" sz="1200" b="1" dirty="0"/>
              <a:t>Ease of Use: </a:t>
            </a:r>
            <a:r>
              <a:rPr lang="en-US" sz="1200" dirty="0"/>
              <a:t>PVC is extremely light compared to metal pipes, which makes it easy to transport and to work with. It is also easy to work with because there is no soldering required to connect pipes. Instead, pipes are essentially glued together.</a:t>
            </a:r>
          </a:p>
          <a:p>
            <a:pPr lvl="1"/>
            <a:r>
              <a:rPr lang="en-US" sz="1200" b="1" dirty="0"/>
              <a:t>Low Cost: </a:t>
            </a:r>
            <a:r>
              <a:rPr lang="en-US" sz="1200" dirty="0"/>
              <a:t>PVC is low in cost as well. Especially compared to copper, PVC is a very inexpensive option for plumbing pipes.</a:t>
            </a:r>
          </a:p>
          <a:p>
            <a:r>
              <a:rPr lang="en-US" sz="1600" dirty="0" smtClean="0"/>
              <a:t>Disadvantages </a:t>
            </a:r>
            <a:r>
              <a:rPr lang="en-US" sz="1600" dirty="0"/>
              <a:t>of </a:t>
            </a:r>
            <a:r>
              <a:rPr lang="en-US" sz="1600" dirty="0" smtClean="0"/>
              <a:t>PVC </a:t>
            </a:r>
            <a:r>
              <a:rPr lang="en-US" sz="1600" dirty="0"/>
              <a:t>pipes include:</a:t>
            </a:r>
          </a:p>
          <a:p>
            <a:pPr lvl="1"/>
            <a:r>
              <a:rPr lang="en-US" sz="1200" b="1" dirty="0"/>
              <a:t>PVC is not equipped to transport hot </a:t>
            </a:r>
            <a:r>
              <a:rPr lang="en-US" sz="1200" b="1" dirty="0" smtClean="0"/>
              <a:t>water: </a:t>
            </a:r>
            <a:r>
              <a:rPr lang="en-US" sz="1200" dirty="0" smtClean="0"/>
              <a:t>Heat </a:t>
            </a:r>
            <a:r>
              <a:rPr lang="en-US" sz="1200" dirty="0"/>
              <a:t>can cause the material to warp and melt.</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30</a:t>
            </a:fld>
            <a:endParaRPr lang="ru-RU" altLang="ru-RU"/>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916360"/>
            <a:ext cx="2284512" cy="2284512"/>
          </a:xfrm>
          <a:prstGeom prst="rect">
            <a:avLst/>
          </a:prstGeom>
        </p:spPr>
      </p:pic>
    </p:spTree>
    <p:extLst>
      <p:ext uri="{BB962C8B-B14F-4D97-AF65-F5344CB8AC3E}">
        <p14:creationId xmlns:p14="http://schemas.microsoft.com/office/powerpoint/2010/main" val="2377588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5. Types of Plumbing Pipes</a:t>
            </a:r>
            <a:endParaRPr lang="en-US" sz="2800" dirty="0"/>
          </a:p>
        </p:txBody>
      </p:sp>
      <p:sp>
        <p:nvSpPr>
          <p:cNvPr id="3" name="Content Placeholder 2"/>
          <p:cNvSpPr>
            <a:spLocks noGrp="1"/>
          </p:cNvSpPr>
          <p:nvPr>
            <p:ph idx="1"/>
          </p:nvPr>
        </p:nvSpPr>
        <p:spPr>
          <a:xfrm>
            <a:off x="1403350" y="916360"/>
            <a:ext cx="5184874" cy="4032447"/>
          </a:xfrm>
        </p:spPr>
        <p:txBody>
          <a:bodyPr/>
          <a:lstStyle/>
          <a:p>
            <a:r>
              <a:rPr lang="en-US" sz="1600" dirty="0"/>
              <a:t>Chlorinated Polyvinyl Chloride, shortened to </a:t>
            </a:r>
            <a:r>
              <a:rPr lang="en-US" sz="1600" dirty="0" smtClean="0"/>
              <a:t>CPVC. </a:t>
            </a:r>
          </a:p>
          <a:p>
            <a:r>
              <a:rPr lang="en-US" sz="1600" dirty="0" smtClean="0"/>
              <a:t>CPVC </a:t>
            </a:r>
            <a:r>
              <a:rPr lang="en-US" sz="1600" dirty="0"/>
              <a:t>pipes advantages include:</a:t>
            </a:r>
          </a:p>
          <a:p>
            <a:pPr lvl="1"/>
            <a:r>
              <a:rPr lang="en-US" sz="1200" b="1" dirty="0"/>
              <a:t>Longevity</a:t>
            </a:r>
            <a:r>
              <a:rPr lang="en-US" sz="1200" dirty="0"/>
              <a:t>: Like PVC, since CPVC is a plastic material, it does not react to corrosive substances and does not rust, so its lifespan is indefinite.</a:t>
            </a:r>
          </a:p>
          <a:p>
            <a:pPr lvl="1"/>
            <a:r>
              <a:rPr lang="en-US" sz="1200" b="1" dirty="0"/>
              <a:t>Ability to Handle Pressure</a:t>
            </a:r>
            <a:r>
              <a:rPr lang="en-US" sz="1200" dirty="0"/>
              <a:t>: CPVC shares PVC's ability to handle high water pressure, making it a good material for a main water supply line.</a:t>
            </a:r>
          </a:p>
          <a:p>
            <a:pPr lvl="1"/>
            <a:r>
              <a:rPr lang="en-US" sz="1200" b="1" dirty="0"/>
              <a:t>Ease of Use</a:t>
            </a:r>
            <a:r>
              <a:rPr lang="en-US" sz="1200" dirty="0"/>
              <a:t>: CPVC is also quite lightweight, which makes it easy to move and work with. CPVC is also somewhat flexible.</a:t>
            </a:r>
          </a:p>
          <a:p>
            <a:pPr lvl="1"/>
            <a:r>
              <a:rPr lang="en-US" sz="1200" b="1" dirty="0"/>
              <a:t>Low Cost</a:t>
            </a:r>
            <a:r>
              <a:rPr lang="en-US" sz="1200" dirty="0"/>
              <a:t>: Though CPVC costs more than PVC, it is still a budget option compared to metal piping materials.</a:t>
            </a:r>
          </a:p>
          <a:p>
            <a:pPr lvl="1"/>
            <a:r>
              <a:rPr lang="en-US" sz="1200" b="1" dirty="0"/>
              <a:t>Temperature Tolerance: </a:t>
            </a:r>
            <a:r>
              <a:rPr lang="en-US" sz="1200" dirty="0"/>
              <a:t>CPVC is able to withstand extreme temperatures up to 200 degrees Fahrenheit. This equips CPVC to handle hot water transport.</a:t>
            </a:r>
          </a:p>
          <a:p>
            <a:r>
              <a:rPr lang="en-US" sz="1600" dirty="0" smtClean="0"/>
              <a:t>Disadvantages </a:t>
            </a:r>
            <a:r>
              <a:rPr lang="en-US" sz="1600" dirty="0"/>
              <a:t>of </a:t>
            </a:r>
            <a:r>
              <a:rPr lang="en-US" sz="1600" dirty="0" smtClean="0"/>
              <a:t>CPVC </a:t>
            </a:r>
            <a:r>
              <a:rPr lang="en-US" sz="1600" dirty="0"/>
              <a:t>pipes include:</a:t>
            </a:r>
          </a:p>
          <a:p>
            <a:pPr lvl="1"/>
            <a:r>
              <a:rPr lang="en-US" sz="1200" b="1" dirty="0"/>
              <a:t>Indoor Application Only:</a:t>
            </a:r>
            <a:r>
              <a:rPr lang="en-US" sz="1200" dirty="0"/>
              <a:t> CPVC is vulnerable to breaking down if exposed to sunlight for extended periods of time.</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31</a:t>
            </a:fld>
            <a:endParaRPr lang="ru-RU" altLang="ru-RU"/>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20852"/>
          <a:stretch/>
        </p:blipFill>
        <p:spPr>
          <a:xfrm>
            <a:off x="6732240" y="916360"/>
            <a:ext cx="2213446" cy="1709026"/>
          </a:xfrm>
          <a:prstGeom prst="rect">
            <a:avLst/>
          </a:prstGeom>
        </p:spPr>
      </p:pic>
    </p:spTree>
    <p:extLst>
      <p:ext uri="{BB962C8B-B14F-4D97-AF65-F5344CB8AC3E}">
        <p14:creationId xmlns:p14="http://schemas.microsoft.com/office/powerpoint/2010/main" val="2371634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5. Types of Plumbing Pipes</a:t>
            </a:r>
            <a:endParaRPr lang="en-US" sz="2800" dirty="0"/>
          </a:p>
        </p:txBody>
      </p:sp>
      <p:sp>
        <p:nvSpPr>
          <p:cNvPr id="3" name="Content Placeholder 2"/>
          <p:cNvSpPr>
            <a:spLocks noGrp="1"/>
          </p:cNvSpPr>
          <p:nvPr>
            <p:ph idx="1"/>
          </p:nvPr>
        </p:nvSpPr>
        <p:spPr>
          <a:xfrm>
            <a:off x="1403350" y="916360"/>
            <a:ext cx="5328890" cy="4032447"/>
          </a:xfrm>
        </p:spPr>
        <p:txBody>
          <a:bodyPr/>
          <a:lstStyle/>
          <a:p>
            <a:r>
              <a:rPr lang="en-US" sz="1600" dirty="0"/>
              <a:t>Cross-Linked Polyethylene, or PEX for short, is another plastic material used for piping. </a:t>
            </a:r>
            <a:endParaRPr lang="en-US" sz="1600" dirty="0" smtClean="0"/>
          </a:p>
          <a:p>
            <a:r>
              <a:rPr lang="en-US" sz="1600" dirty="0" smtClean="0"/>
              <a:t>PEX </a:t>
            </a:r>
            <a:r>
              <a:rPr lang="en-US" sz="1600" dirty="0"/>
              <a:t>pipes advantages include:</a:t>
            </a:r>
          </a:p>
          <a:p>
            <a:pPr lvl="1"/>
            <a:r>
              <a:rPr lang="en-US" sz="1200" b="1" dirty="0" smtClean="0"/>
              <a:t>Longevity</a:t>
            </a:r>
            <a:r>
              <a:rPr lang="en-US" sz="1200" b="1" dirty="0"/>
              <a:t>:</a:t>
            </a:r>
            <a:r>
              <a:rPr lang="en-US" sz="1200" dirty="0"/>
              <a:t> PEX </a:t>
            </a:r>
            <a:r>
              <a:rPr lang="en-US" sz="1200" dirty="0" smtClean="0"/>
              <a:t>pipes  are </a:t>
            </a:r>
            <a:r>
              <a:rPr lang="en-US" sz="1200" dirty="0"/>
              <a:t>completely rust and corrosion resistant. This means they can last indefinitely without needing to be replaced, unless they are broken somehow.</a:t>
            </a:r>
          </a:p>
          <a:p>
            <a:pPr lvl="1"/>
            <a:r>
              <a:rPr lang="en-US" sz="1200" b="1" dirty="0"/>
              <a:t>Flexibility:</a:t>
            </a:r>
            <a:r>
              <a:rPr lang="en-US" sz="1200" dirty="0"/>
              <a:t> PEX is flexible enough to make 90-degree turns with no problem. It can easily be snaked into walls — making it a great material for retrofitting — and it is able to extend across the length of a house with just one long piece.</a:t>
            </a:r>
          </a:p>
          <a:p>
            <a:pPr lvl="1"/>
            <a:r>
              <a:rPr lang="en-US" sz="1200" b="1" dirty="0"/>
              <a:t>Ease of Use: </a:t>
            </a:r>
            <a:r>
              <a:rPr lang="en-US" sz="1200" dirty="0"/>
              <a:t>PEX's flexibility makes it very easy to install. When joints are needed, no soldering or even gluing is required.</a:t>
            </a:r>
          </a:p>
          <a:p>
            <a:pPr lvl="1"/>
            <a:r>
              <a:rPr lang="en-US" sz="1200" b="1" dirty="0"/>
              <a:t>Temperature Tolerance: </a:t>
            </a:r>
            <a:r>
              <a:rPr lang="en-US" sz="1200" dirty="0" smtClean="0"/>
              <a:t>PEX </a:t>
            </a:r>
            <a:r>
              <a:rPr lang="en-US" sz="1200" dirty="0"/>
              <a:t>is able to withstand extreme temperatures. It can be used to transport hot water as well as cold.</a:t>
            </a:r>
          </a:p>
          <a:p>
            <a:pPr lvl="1"/>
            <a:r>
              <a:rPr lang="en-US" sz="1200" b="1" dirty="0"/>
              <a:t>Low Cost: </a:t>
            </a:r>
            <a:r>
              <a:rPr lang="en-US" sz="1200" dirty="0" smtClean="0"/>
              <a:t>PEX </a:t>
            </a:r>
            <a:r>
              <a:rPr lang="en-US" sz="1200" dirty="0"/>
              <a:t>is </a:t>
            </a:r>
            <a:r>
              <a:rPr lang="en-US" sz="1200" dirty="0" smtClean="0"/>
              <a:t>significantly </a:t>
            </a:r>
            <a:r>
              <a:rPr lang="en-US" sz="1200" dirty="0"/>
              <a:t>cheaper than copper.</a:t>
            </a:r>
          </a:p>
          <a:p>
            <a:r>
              <a:rPr lang="en-US" sz="1600" dirty="0" smtClean="0"/>
              <a:t>Disadvantages </a:t>
            </a:r>
            <a:r>
              <a:rPr lang="en-US" sz="1600" dirty="0"/>
              <a:t>of </a:t>
            </a:r>
            <a:r>
              <a:rPr lang="en-US" sz="1600" dirty="0" smtClean="0"/>
              <a:t>PEX include</a:t>
            </a:r>
            <a:r>
              <a:rPr lang="en-US" sz="1600" dirty="0"/>
              <a:t>:</a:t>
            </a:r>
          </a:p>
          <a:p>
            <a:pPr lvl="1"/>
            <a:r>
              <a:rPr lang="en-US" sz="1200" b="1" dirty="0"/>
              <a:t>Indoor Application Only:</a:t>
            </a:r>
            <a:r>
              <a:rPr lang="en-US" sz="1200" dirty="0"/>
              <a:t> PEX </a:t>
            </a:r>
            <a:r>
              <a:rPr lang="en-US" sz="1200" dirty="0"/>
              <a:t>piping </a:t>
            </a:r>
            <a:r>
              <a:rPr lang="en-US" sz="1200" dirty="0" smtClean="0"/>
              <a:t>can </a:t>
            </a:r>
            <a:r>
              <a:rPr lang="en-US" sz="1200" dirty="0"/>
              <a:t>be damaged by UV radiation.</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32</a:t>
            </a:fld>
            <a:endParaRPr lang="ru-RU" altLang="ru-RU"/>
          </a:p>
        </p:txBody>
      </p:sp>
      <p:pic>
        <p:nvPicPr>
          <p:cNvPr id="6" name="Picture 5"/>
          <p:cNvPicPr>
            <a:picLocks noChangeAspect="1"/>
          </p:cNvPicPr>
          <p:nvPr/>
        </p:nvPicPr>
        <p:blipFill>
          <a:blip r:embed="rId2"/>
          <a:stretch>
            <a:fillRect/>
          </a:stretch>
        </p:blipFill>
        <p:spPr>
          <a:xfrm>
            <a:off x="6813735" y="1039672"/>
            <a:ext cx="2180943" cy="2180943"/>
          </a:xfrm>
          <a:prstGeom prst="rect">
            <a:avLst/>
          </a:prstGeom>
        </p:spPr>
      </p:pic>
    </p:spTree>
    <p:extLst>
      <p:ext uri="{BB962C8B-B14F-4D97-AF65-F5344CB8AC3E}">
        <p14:creationId xmlns:p14="http://schemas.microsoft.com/office/powerpoint/2010/main" val="3055517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33</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6</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Cut, thread, and connect two pieces of metal pipe.</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1264902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Measure for your cut. </a:t>
            </a:r>
            <a:endParaRPr lang="en-US" sz="1400" dirty="0" smtClean="0"/>
          </a:p>
          <a:p>
            <a:r>
              <a:rPr lang="en-US" sz="1400" dirty="0" smtClean="0"/>
              <a:t>Making </a:t>
            </a:r>
            <a:r>
              <a:rPr lang="en-US" sz="1400" dirty="0"/>
              <a:t>a precise cut is important when installing new galvanized pipe. </a:t>
            </a:r>
            <a:endParaRPr lang="en-US" sz="1400" dirty="0" smtClean="0"/>
          </a:p>
          <a:p>
            <a:r>
              <a:rPr lang="en-US" sz="1400" dirty="0" smtClean="0"/>
              <a:t>For </a:t>
            </a:r>
            <a:r>
              <a:rPr lang="en-US" sz="1400" dirty="0"/>
              <a:t>example, if you are planning on threading your pipe, you need to take the length required for adding threads to the ends of the pipe into consideration when marking your cuts. </a:t>
            </a:r>
            <a:endParaRPr lang="en-US" sz="1400" dirty="0" smtClean="0"/>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34</a:t>
            </a:fld>
            <a:endParaRPr lang="ru-RU" altLang="ru-RU"/>
          </a:p>
        </p:txBody>
      </p:sp>
      <p:pic>
        <p:nvPicPr>
          <p:cNvPr id="5" name="Picture 4"/>
          <p:cNvPicPr>
            <a:picLocks noChangeAspect="1"/>
          </p:cNvPicPr>
          <p:nvPr/>
        </p:nvPicPr>
        <p:blipFill>
          <a:blip r:embed="rId2"/>
          <a:stretch>
            <a:fillRect/>
          </a:stretch>
        </p:blipFill>
        <p:spPr>
          <a:xfrm>
            <a:off x="5220072" y="772344"/>
            <a:ext cx="3646082" cy="2734562"/>
          </a:xfrm>
          <a:prstGeom prst="rect">
            <a:avLst/>
          </a:prstGeom>
        </p:spPr>
      </p:pic>
    </p:spTree>
    <p:extLst>
      <p:ext uri="{BB962C8B-B14F-4D97-AF65-F5344CB8AC3E}">
        <p14:creationId xmlns:p14="http://schemas.microsoft.com/office/powerpoint/2010/main" val="1551564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816722" cy="4176464"/>
          </a:xfrm>
        </p:spPr>
        <p:txBody>
          <a:bodyPr/>
          <a:lstStyle/>
          <a:p>
            <a:r>
              <a:rPr lang="en-US" sz="1400" dirty="0"/>
              <a:t>Tube cutters are often used by plumbers for cutting copper and steel pipe they are installing or removing. </a:t>
            </a:r>
            <a:endParaRPr lang="en-US" sz="1400" dirty="0" smtClean="0"/>
          </a:p>
          <a:p>
            <a:r>
              <a:rPr lang="en-US" sz="1400" dirty="0" smtClean="0"/>
              <a:t>Tube </a:t>
            </a:r>
            <a:r>
              <a:rPr lang="en-US" sz="1400" dirty="0"/>
              <a:t>cutters come in a variety of sizes. Each cutter will typically cut a range of sizes. </a:t>
            </a:r>
            <a:endParaRPr lang="en-US" sz="1400" dirty="0" smtClean="0"/>
          </a:p>
          <a:p>
            <a:r>
              <a:rPr lang="en-US" sz="1400" dirty="0"/>
              <a:t>Rotate the tube cutter around the pipe. </a:t>
            </a:r>
            <a:endParaRPr lang="en-US" sz="1400" dirty="0" smtClean="0"/>
          </a:p>
          <a:p>
            <a:r>
              <a:rPr lang="en-US" sz="1400" dirty="0" smtClean="0"/>
              <a:t>Tube </a:t>
            </a:r>
            <a:r>
              <a:rPr lang="en-US" sz="1400" dirty="0"/>
              <a:t>cutters typically have two rollers and a cutting wheel. </a:t>
            </a:r>
            <a:endParaRPr lang="en-US" sz="1400" dirty="0" smtClean="0"/>
          </a:p>
          <a:p>
            <a:r>
              <a:rPr lang="en-US" sz="1400" dirty="0" smtClean="0"/>
              <a:t>These </a:t>
            </a:r>
            <a:r>
              <a:rPr lang="en-US" sz="1400" dirty="0"/>
              <a:t>three points are rotated around the pipe by turning the handle on the tool. </a:t>
            </a:r>
            <a:endParaRPr lang="en-US" sz="1400" dirty="0" smtClean="0"/>
          </a:p>
          <a:p>
            <a:r>
              <a:rPr lang="en-US" sz="1400" dirty="0" smtClean="0"/>
              <a:t>After </a:t>
            </a:r>
            <a:r>
              <a:rPr lang="en-US" sz="1400" dirty="0"/>
              <a:t>every few rotations, the tool is tightened so that the cutting wheel cuts deeper into the </a:t>
            </a:r>
            <a:r>
              <a:rPr lang="en-US" sz="1400" dirty="0" smtClean="0"/>
              <a:t>pipe.</a:t>
            </a:r>
          </a:p>
          <a:p>
            <a:r>
              <a:rPr lang="en-US" sz="1400" dirty="0" smtClean="0"/>
              <a:t>While </a:t>
            </a:r>
            <a:r>
              <a:rPr lang="en-US" sz="1400" dirty="0"/>
              <a:t>a tube cutter is a hand tool with no motor, it is easy to use and much more efficient than other hand tools used to cut pipes.</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35</a:t>
            </a:fld>
            <a:endParaRPr lang="ru-RU" altLang="ru-RU"/>
          </a:p>
        </p:txBody>
      </p:sp>
      <p:pic>
        <p:nvPicPr>
          <p:cNvPr id="6" name="Picture 5"/>
          <p:cNvPicPr>
            <a:picLocks noChangeAspect="1"/>
          </p:cNvPicPr>
          <p:nvPr/>
        </p:nvPicPr>
        <p:blipFill>
          <a:blip r:embed="rId2"/>
          <a:stretch>
            <a:fillRect/>
          </a:stretch>
        </p:blipFill>
        <p:spPr>
          <a:xfrm>
            <a:off x="5220072" y="772344"/>
            <a:ext cx="3526069" cy="2644552"/>
          </a:xfrm>
          <a:prstGeom prst="rect">
            <a:avLst/>
          </a:prstGeom>
        </p:spPr>
      </p:pic>
    </p:spTree>
    <p:extLst>
      <p:ext uri="{BB962C8B-B14F-4D97-AF65-F5344CB8AC3E}">
        <p14:creationId xmlns:p14="http://schemas.microsoft.com/office/powerpoint/2010/main" val="7752102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Ream the pipe after cutting to remove burrs. </a:t>
            </a:r>
            <a:endParaRPr lang="en-US" sz="1400" dirty="0" smtClean="0"/>
          </a:p>
          <a:p>
            <a:r>
              <a:rPr lang="en-US" sz="1400" dirty="0" smtClean="0"/>
              <a:t>When </a:t>
            </a:r>
            <a:r>
              <a:rPr lang="en-US" sz="1400" dirty="0"/>
              <a:t>you cut galvanized pipe with a pipe cutter a burr of steel will be created on the inside edge of the pipe. </a:t>
            </a:r>
            <a:endParaRPr lang="en-US" sz="1400" dirty="0" smtClean="0"/>
          </a:p>
          <a:p>
            <a:r>
              <a:rPr lang="en-US" sz="1400" dirty="0" smtClean="0"/>
              <a:t>To </a:t>
            </a:r>
            <a:r>
              <a:rPr lang="en-US" sz="1400" dirty="0"/>
              <a:t>get rid of this, you can file the entire inside edge with a rounded file or you can also use a specialized tool that is made to remove these burrs, which is called a </a:t>
            </a:r>
            <a:r>
              <a:rPr lang="en-US" sz="1400" dirty="0" smtClean="0"/>
              <a:t>reamer.</a:t>
            </a:r>
          </a:p>
          <a:p>
            <a:r>
              <a:rPr lang="en-US" sz="1400" dirty="0" smtClean="0"/>
              <a:t>Pipe </a:t>
            </a:r>
            <a:r>
              <a:rPr lang="en-US" sz="1400" dirty="0"/>
              <a:t>reamers are available at most home improvement and hardware stores.</a:t>
            </a:r>
          </a:p>
          <a:p>
            <a:r>
              <a:rPr lang="en-US" sz="1400" dirty="0"/>
              <a:t>Alternatively, you can use coarse sandpaper to remove burrs.</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36</a:t>
            </a:fld>
            <a:endParaRPr lang="ru-RU" altLang="ru-RU"/>
          </a:p>
        </p:txBody>
      </p:sp>
      <p:pic>
        <p:nvPicPr>
          <p:cNvPr id="5" name="Picture 4"/>
          <p:cNvPicPr>
            <a:picLocks noChangeAspect="1"/>
          </p:cNvPicPr>
          <p:nvPr/>
        </p:nvPicPr>
        <p:blipFill>
          <a:blip r:embed="rId2"/>
          <a:stretch>
            <a:fillRect/>
          </a:stretch>
        </p:blipFill>
        <p:spPr>
          <a:xfrm>
            <a:off x="5124838" y="772344"/>
            <a:ext cx="3648405" cy="2736304"/>
          </a:xfrm>
          <a:prstGeom prst="rect">
            <a:avLst/>
          </a:prstGeom>
        </p:spPr>
      </p:pic>
    </p:spTree>
    <p:extLst>
      <p:ext uri="{BB962C8B-B14F-4D97-AF65-F5344CB8AC3E}">
        <p14:creationId xmlns:p14="http://schemas.microsoft.com/office/powerpoint/2010/main" val="3849167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Secure the pipe firmly in a vise. </a:t>
            </a:r>
            <a:endParaRPr lang="en-US" sz="1400" dirty="0" smtClean="0"/>
          </a:p>
          <a:p>
            <a:r>
              <a:rPr lang="en-US" sz="1400" dirty="0" smtClean="0"/>
              <a:t>Loosen </a:t>
            </a:r>
            <a:r>
              <a:rPr lang="en-US" sz="1400" dirty="0"/>
              <a:t>the jaws of the vise by turning the handle counterclockwise just far enough to fit the pipe between them. </a:t>
            </a:r>
            <a:endParaRPr lang="en-US" sz="1400" dirty="0" smtClean="0"/>
          </a:p>
          <a:p>
            <a:r>
              <a:rPr lang="en-US" sz="1400" dirty="0" smtClean="0"/>
              <a:t>Place </a:t>
            </a:r>
            <a:r>
              <a:rPr lang="en-US" sz="1400" dirty="0"/>
              <a:t>the pipe in the vise so the end you want to thread is sticking out, then turn the handle back clockwise to tighten it and secure it in place.</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37</a:t>
            </a:fld>
            <a:endParaRPr lang="ru-RU" altLang="ru-RU"/>
          </a:p>
        </p:txBody>
      </p:sp>
      <p:pic>
        <p:nvPicPr>
          <p:cNvPr id="5" name="Picture 4"/>
          <p:cNvPicPr>
            <a:picLocks noChangeAspect="1"/>
          </p:cNvPicPr>
          <p:nvPr/>
        </p:nvPicPr>
        <p:blipFill>
          <a:blip r:embed="rId2"/>
          <a:stretch>
            <a:fillRect/>
          </a:stretch>
        </p:blipFill>
        <p:spPr>
          <a:xfrm>
            <a:off x="5220072" y="772344"/>
            <a:ext cx="3622080" cy="2716560"/>
          </a:xfrm>
          <a:prstGeom prst="rect">
            <a:avLst/>
          </a:prstGeom>
        </p:spPr>
      </p:pic>
    </p:spTree>
    <p:extLst>
      <p:ext uri="{BB962C8B-B14F-4D97-AF65-F5344CB8AC3E}">
        <p14:creationId xmlns:p14="http://schemas.microsoft.com/office/powerpoint/2010/main" val="895977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Put on work gloves and safety glasses. </a:t>
            </a:r>
            <a:endParaRPr lang="en-US" sz="1400" dirty="0" smtClean="0"/>
          </a:p>
          <a:p>
            <a:r>
              <a:rPr lang="en-US" sz="1400" dirty="0" smtClean="0"/>
              <a:t>These </a:t>
            </a:r>
            <a:r>
              <a:rPr lang="en-US" sz="1400" dirty="0"/>
              <a:t>will protect your hands and eyes from any metal slivers and accidental cuts. </a:t>
            </a:r>
            <a:endParaRPr lang="en-US" sz="1400" dirty="0" smtClean="0"/>
          </a:p>
          <a:p>
            <a:r>
              <a:rPr lang="en-US" sz="1400" dirty="0" smtClean="0"/>
              <a:t>It </a:t>
            </a:r>
            <a:r>
              <a:rPr lang="en-US" sz="1400" dirty="0"/>
              <a:t>will also keep your hands clean as you lubricate the pipe and pipe threader throughout the process.</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38</a:t>
            </a:fld>
            <a:endParaRPr lang="ru-RU" altLang="ru-RU"/>
          </a:p>
        </p:txBody>
      </p:sp>
      <p:pic>
        <p:nvPicPr>
          <p:cNvPr id="5" name="Picture 4"/>
          <p:cNvPicPr>
            <a:picLocks noChangeAspect="1"/>
          </p:cNvPicPr>
          <p:nvPr/>
        </p:nvPicPr>
        <p:blipFill>
          <a:blip r:embed="rId2"/>
          <a:stretch>
            <a:fillRect/>
          </a:stretch>
        </p:blipFill>
        <p:spPr>
          <a:xfrm>
            <a:off x="5018537" y="772344"/>
            <a:ext cx="3805994" cy="2854496"/>
          </a:xfrm>
          <a:prstGeom prst="rect">
            <a:avLst/>
          </a:prstGeom>
        </p:spPr>
      </p:pic>
    </p:spTree>
    <p:extLst>
      <p:ext uri="{BB962C8B-B14F-4D97-AF65-F5344CB8AC3E}">
        <p14:creationId xmlns:p14="http://schemas.microsoft.com/office/powerpoint/2010/main" val="970315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Choose a die head based on the pipe’s diameter. </a:t>
            </a:r>
            <a:endParaRPr lang="en-US" sz="1400" dirty="0" smtClean="0"/>
          </a:p>
          <a:p>
            <a:r>
              <a:rPr lang="en-US" sz="1400" dirty="0" smtClean="0"/>
              <a:t>Read </a:t>
            </a:r>
            <a:r>
              <a:rPr lang="en-US" sz="1400" dirty="0"/>
              <a:t>the numbers on the different die heads for the ratcheting pipe threader to see what sizes they are. </a:t>
            </a:r>
            <a:endParaRPr lang="en-US" sz="1400" dirty="0" smtClean="0"/>
          </a:p>
          <a:p>
            <a:r>
              <a:rPr lang="en-US" sz="1400" dirty="0" smtClean="0"/>
              <a:t>Select </a:t>
            </a:r>
            <a:r>
              <a:rPr lang="en-US" sz="1400" dirty="0"/>
              <a:t>a die head that is of the appropriate size for the pipe you want to add threads </a:t>
            </a:r>
            <a:r>
              <a:rPr lang="en-US" sz="1400" dirty="0" smtClean="0"/>
              <a:t>to.</a:t>
            </a:r>
          </a:p>
          <a:p>
            <a:r>
              <a:rPr lang="en-US" sz="1400" dirty="0" smtClean="0"/>
              <a:t>A </a:t>
            </a:r>
            <a:r>
              <a:rPr lang="en-US" sz="1400" dirty="0"/>
              <a:t>die head is the part of the pipe threader that actually cuts the threads. </a:t>
            </a:r>
            <a:endParaRPr lang="en-US" sz="1400" dirty="0" smtClean="0"/>
          </a:p>
          <a:p>
            <a:r>
              <a:rPr lang="en-US" sz="1400" dirty="0" smtClean="0"/>
              <a:t>Ratcheting </a:t>
            </a:r>
            <a:r>
              <a:rPr lang="en-US" sz="1400" dirty="0"/>
              <a:t>pipe threaders typically come with die heads in a few different common diameters. </a:t>
            </a:r>
            <a:endParaRPr lang="en-US" sz="1400" dirty="0" smtClean="0"/>
          </a:p>
          <a:p>
            <a:r>
              <a:rPr lang="en-US" sz="1400" dirty="0" smtClean="0"/>
              <a:t>The </a:t>
            </a:r>
            <a:r>
              <a:rPr lang="en-US" sz="1400" dirty="0"/>
              <a:t>face of the die head has numbers on it that indicate the size of pipe it is for. </a:t>
            </a:r>
            <a:endParaRPr lang="en-US" sz="1400" dirty="0" smtClean="0"/>
          </a:p>
          <a:p>
            <a:pPr lvl="1"/>
            <a:r>
              <a:rPr lang="en-US" sz="1200" dirty="0" smtClean="0"/>
              <a:t>For </a:t>
            </a:r>
            <a:r>
              <a:rPr lang="en-US" sz="1200" dirty="0"/>
              <a:t>example, if it says 1/2 on it, the die head is for threading 1/2-inch piping.</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39</a:t>
            </a:fld>
            <a:endParaRPr lang="ru-RU" altLang="ru-RU"/>
          </a:p>
        </p:txBody>
      </p:sp>
      <p:pic>
        <p:nvPicPr>
          <p:cNvPr id="5" name="Picture 4"/>
          <p:cNvPicPr>
            <a:picLocks noChangeAspect="1"/>
          </p:cNvPicPr>
          <p:nvPr/>
        </p:nvPicPr>
        <p:blipFill>
          <a:blip r:embed="rId2"/>
          <a:stretch>
            <a:fillRect/>
          </a:stretch>
        </p:blipFill>
        <p:spPr>
          <a:xfrm>
            <a:off x="5002503" y="772344"/>
            <a:ext cx="3840426" cy="2880320"/>
          </a:xfrm>
          <a:prstGeom prst="rect">
            <a:avLst/>
          </a:prstGeom>
        </p:spPr>
      </p:pic>
    </p:spTree>
    <p:extLst>
      <p:ext uri="{BB962C8B-B14F-4D97-AF65-F5344CB8AC3E}">
        <p14:creationId xmlns:p14="http://schemas.microsoft.com/office/powerpoint/2010/main" val="2994125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4</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1</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the following:</a:t>
            </a:r>
          </a:p>
          <a:p>
            <a:pPr lvl="1">
              <a:buFont typeface="+mj-lt"/>
              <a:buAutoNum type="alphaLcPeriod"/>
            </a:pPr>
            <a:r>
              <a:rPr lang="en-US" sz="1600" dirty="0"/>
              <a:t>Describe how a properly working plumbing system protects your family's health and safety.</a:t>
            </a:r>
          </a:p>
          <a:p>
            <a:pPr lvl="1">
              <a:buFont typeface="+mj-lt"/>
              <a:buAutoNum type="alphaLcPeriod"/>
            </a:pPr>
            <a:r>
              <a:rPr lang="en-US" sz="1600" dirty="0"/>
              <a:t>List five important local health regulations related to plumbing and tell how they protect health and safety.</a:t>
            </a:r>
          </a:p>
          <a:p>
            <a:pPr lvl="1">
              <a:buFont typeface="+mj-lt"/>
              <a:buAutoNum type="alphaLcPeriod"/>
            </a:pPr>
            <a:r>
              <a:rPr lang="en-US" sz="1600" dirty="0"/>
              <a:t>Describe the safety precautions you must take when making home plumbing repairs.</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29271469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Attach the die head to a ratcheting pipe threader handle. </a:t>
            </a:r>
            <a:endParaRPr lang="en-US" sz="1400" dirty="0" smtClean="0"/>
          </a:p>
          <a:p>
            <a:r>
              <a:rPr lang="en-US" sz="1400" dirty="0" smtClean="0"/>
              <a:t>Remove </a:t>
            </a:r>
            <a:r>
              <a:rPr lang="en-US" sz="1400" dirty="0"/>
              <a:t>any die head that is already in the handle by pulling it out. </a:t>
            </a:r>
            <a:endParaRPr lang="en-US" sz="1400" dirty="0" smtClean="0"/>
          </a:p>
          <a:p>
            <a:r>
              <a:rPr lang="en-US" sz="1400" dirty="0" smtClean="0"/>
              <a:t>Slide </a:t>
            </a:r>
            <a:r>
              <a:rPr lang="en-US" sz="1400" dirty="0"/>
              <a:t>your selected die head into ring at the end of the handle until it snaps all the way into </a:t>
            </a:r>
            <a:r>
              <a:rPr lang="en-US" sz="1400" dirty="0" smtClean="0"/>
              <a:t>place.</a:t>
            </a:r>
          </a:p>
          <a:p>
            <a:r>
              <a:rPr lang="en-US" sz="1400" dirty="0" smtClean="0"/>
              <a:t>The </a:t>
            </a:r>
            <a:r>
              <a:rPr lang="en-US" sz="1400" dirty="0"/>
              <a:t>ratcheting handle is the handle you use to move it around the end of the pipe to cut the threads in it.</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40</a:t>
            </a:fld>
            <a:endParaRPr lang="ru-RU" altLang="ru-RU"/>
          </a:p>
        </p:txBody>
      </p:sp>
      <p:pic>
        <p:nvPicPr>
          <p:cNvPr id="6" name="Picture 5"/>
          <p:cNvPicPr>
            <a:picLocks noChangeAspect="1"/>
          </p:cNvPicPr>
          <p:nvPr/>
        </p:nvPicPr>
        <p:blipFill>
          <a:blip r:embed="rId2"/>
          <a:stretch>
            <a:fillRect/>
          </a:stretch>
        </p:blipFill>
        <p:spPr>
          <a:xfrm>
            <a:off x="5001724" y="772344"/>
            <a:ext cx="3840427" cy="2880320"/>
          </a:xfrm>
          <a:prstGeom prst="rect">
            <a:avLst/>
          </a:prstGeom>
        </p:spPr>
      </p:pic>
    </p:spTree>
    <p:extLst>
      <p:ext uri="{BB962C8B-B14F-4D97-AF65-F5344CB8AC3E}">
        <p14:creationId xmlns:p14="http://schemas.microsoft.com/office/powerpoint/2010/main" val="2601354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Lubricate the end of the pipe with threading oil. </a:t>
            </a:r>
            <a:endParaRPr lang="en-US" sz="1400" dirty="0" smtClean="0"/>
          </a:p>
          <a:p>
            <a:r>
              <a:rPr lang="en-US" sz="1400" dirty="0" smtClean="0"/>
              <a:t>Apply </a:t>
            </a:r>
            <a:r>
              <a:rPr lang="en-US" sz="1400" dirty="0"/>
              <a:t>a generous squeeze or two of threading oil to the outside end of the pipe. </a:t>
            </a:r>
            <a:endParaRPr lang="en-US" sz="1400" dirty="0" smtClean="0"/>
          </a:p>
          <a:p>
            <a:r>
              <a:rPr lang="en-US" sz="1400" dirty="0" smtClean="0"/>
              <a:t>This </a:t>
            </a:r>
            <a:r>
              <a:rPr lang="en-US" sz="1400" dirty="0"/>
              <a:t>will lubricate it so it’s easier to put the die head on as well as lubricate the teeth of the die head, making it easier to cut the </a:t>
            </a:r>
            <a:r>
              <a:rPr lang="en-US" sz="1400" dirty="0" smtClean="0"/>
              <a:t>threads.</a:t>
            </a:r>
          </a:p>
          <a:p>
            <a:r>
              <a:rPr lang="en-US" sz="1400" dirty="0" smtClean="0"/>
              <a:t>Don’t </a:t>
            </a:r>
            <a:r>
              <a:rPr lang="en-US" sz="1400" dirty="0"/>
              <a:t>worry about applying too much lubricant. </a:t>
            </a:r>
            <a:endParaRPr lang="en-US" sz="1400" dirty="0" smtClean="0"/>
          </a:p>
          <a:p>
            <a:r>
              <a:rPr lang="en-US" sz="1400" dirty="0" smtClean="0"/>
              <a:t>You </a:t>
            </a:r>
            <a:r>
              <a:rPr lang="en-US" sz="1400" dirty="0"/>
              <a:t>need a lot to get the job done, so just squirt away until you have completely saturated the outside end of the pipe that you are going to cut threads into.</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41</a:t>
            </a:fld>
            <a:endParaRPr lang="ru-RU" altLang="ru-RU"/>
          </a:p>
        </p:txBody>
      </p:sp>
      <p:pic>
        <p:nvPicPr>
          <p:cNvPr id="5" name="Picture 4"/>
          <p:cNvPicPr>
            <a:picLocks noChangeAspect="1"/>
          </p:cNvPicPr>
          <p:nvPr/>
        </p:nvPicPr>
        <p:blipFill>
          <a:blip r:embed="rId2"/>
          <a:stretch>
            <a:fillRect/>
          </a:stretch>
        </p:blipFill>
        <p:spPr>
          <a:xfrm>
            <a:off x="5001724" y="772344"/>
            <a:ext cx="3840427" cy="2880320"/>
          </a:xfrm>
          <a:prstGeom prst="rect">
            <a:avLst/>
          </a:prstGeom>
        </p:spPr>
      </p:pic>
    </p:spTree>
    <p:extLst>
      <p:ext uri="{BB962C8B-B14F-4D97-AF65-F5344CB8AC3E}">
        <p14:creationId xmlns:p14="http://schemas.microsoft.com/office/powerpoint/2010/main" val="1636259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Place the die head onto the end of the pipe. </a:t>
            </a:r>
            <a:endParaRPr lang="en-US" sz="1400" dirty="0" smtClean="0"/>
          </a:p>
          <a:p>
            <a:r>
              <a:rPr lang="en-US" sz="1400" dirty="0" smtClean="0"/>
              <a:t>Slide </a:t>
            </a:r>
            <a:r>
              <a:rPr lang="en-US" sz="1400" dirty="0"/>
              <a:t>the center hole of the die cutter onto the end of the pipe. </a:t>
            </a:r>
            <a:endParaRPr lang="en-US" sz="1400" dirty="0" smtClean="0"/>
          </a:p>
          <a:p>
            <a:r>
              <a:rPr lang="en-US" sz="1400" dirty="0" smtClean="0"/>
              <a:t>Push </a:t>
            </a:r>
            <a:r>
              <a:rPr lang="en-US" sz="1400" dirty="0"/>
              <a:t>it into place as far as it will </a:t>
            </a:r>
            <a:r>
              <a:rPr lang="en-US" sz="1400" dirty="0" smtClean="0"/>
              <a:t>go.</a:t>
            </a:r>
          </a:p>
          <a:p>
            <a:r>
              <a:rPr lang="en-US" sz="1400" dirty="0" smtClean="0"/>
              <a:t>If </a:t>
            </a:r>
            <a:r>
              <a:rPr lang="en-US" sz="1400" dirty="0"/>
              <a:t>it’s hard to get onto the pipe, you can squirt some more threading oil onto the pipe and the middle of the die head to make it easier.</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42</a:t>
            </a:fld>
            <a:endParaRPr lang="ru-RU" altLang="ru-RU"/>
          </a:p>
        </p:txBody>
      </p:sp>
      <p:pic>
        <p:nvPicPr>
          <p:cNvPr id="5" name="Picture 4"/>
          <p:cNvPicPr>
            <a:picLocks noChangeAspect="1"/>
          </p:cNvPicPr>
          <p:nvPr/>
        </p:nvPicPr>
        <p:blipFill>
          <a:blip r:embed="rId2"/>
          <a:stretch>
            <a:fillRect/>
          </a:stretch>
        </p:blipFill>
        <p:spPr>
          <a:xfrm>
            <a:off x="5131049" y="772344"/>
            <a:ext cx="3744416" cy="2808312"/>
          </a:xfrm>
          <a:prstGeom prst="rect">
            <a:avLst/>
          </a:prstGeom>
        </p:spPr>
      </p:pic>
    </p:spTree>
    <p:extLst>
      <p:ext uri="{BB962C8B-B14F-4D97-AF65-F5344CB8AC3E}">
        <p14:creationId xmlns:p14="http://schemas.microsoft.com/office/powerpoint/2010/main" val="1633989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Ratchet the handle while applying pressure to the die head to start cutting. </a:t>
            </a:r>
            <a:endParaRPr lang="en-US" sz="1400" dirty="0" smtClean="0"/>
          </a:p>
          <a:p>
            <a:r>
              <a:rPr lang="en-US" sz="1400" dirty="0" smtClean="0"/>
              <a:t>Push </a:t>
            </a:r>
            <a:r>
              <a:rPr lang="en-US" sz="1400" dirty="0"/>
              <a:t>against the die head, towards the pipe, with 1 hand. </a:t>
            </a:r>
            <a:endParaRPr lang="en-US" sz="1400" dirty="0" smtClean="0"/>
          </a:p>
          <a:p>
            <a:r>
              <a:rPr lang="en-US" sz="1400" dirty="0" smtClean="0"/>
              <a:t>Ratchet </a:t>
            </a:r>
            <a:r>
              <a:rPr lang="en-US" sz="1400" dirty="0"/>
              <a:t>the pipe threader’s handle clockwise with your other hand as far as you can go, maintaining pressure on the die head as you do so to make the teeth start cutting into the </a:t>
            </a:r>
            <a:r>
              <a:rPr lang="en-US" sz="1400" dirty="0" smtClean="0"/>
              <a:t>pipe.</a:t>
            </a:r>
          </a:p>
          <a:p>
            <a:r>
              <a:rPr lang="en-US" sz="1400" dirty="0" smtClean="0"/>
              <a:t>If </a:t>
            </a:r>
            <a:r>
              <a:rPr lang="en-US" sz="1400" dirty="0"/>
              <a:t>you feel resistance as you do this, then you know the teeth are biting into the pipe and starting to cut the threads. </a:t>
            </a:r>
            <a:endParaRPr lang="en-US" sz="1400" dirty="0" smtClean="0"/>
          </a:p>
          <a:p>
            <a:r>
              <a:rPr lang="en-US" sz="1400" dirty="0" smtClean="0"/>
              <a:t>If </a:t>
            </a:r>
            <a:r>
              <a:rPr lang="en-US" sz="1400" dirty="0"/>
              <a:t>you don’t feel any resistance, you probably need to push harder on the die head.</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43</a:t>
            </a:fld>
            <a:endParaRPr lang="ru-RU" altLang="ru-RU"/>
          </a:p>
        </p:txBody>
      </p:sp>
      <p:pic>
        <p:nvPicPr>
          <p:cNvPr id="5" name="Picture 4"/>
          <p:cNvPicPr>
            <a:picLocks noChangeAspect="1"/>
          </p:cNvPicPr>
          <p:nvPr/>
        </p:nvPicPr>
        <p:blipFill>
          <a:blip r:embed="rId2"/>
          <a:stretch>
            <a:fillRect/>
          </a:stretch>
        </p:blipFill>
        <p:spPr>
          <a:xfrm>
            <a:off x="5004048" y="766372"/>
            <a:ext cx="3814101" cy="2860576"/>
          </a:xfrm>
          <a:prstGeom prst="rect">
            <a:avLst/>
          </a:prstGeom>
        </p:spPr>
      </p:pic>
    </p:spTree>
    <p:extLst>
      <p:ext uri="{BB962C8B-B14F-4D97-AF65-F5344CB8AC3E}">
        <p14:creationId xmlns:p14="http://schemas.microsoft.com/office/powerpoint/2010/main" val="3688063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Lubricate the exposed teeth of the die head. </a:t>
            </a:r>
            <a:endParaRPr lang="en-US" sz="1400" dirty="0" smtClean="0"/>
          </a:p>
          <a:p>
            <a:r>
              <a:rPr lang="en-US" sz="1400" dirty="0" smtClean="0"/>
              <a:t>Squeeze </a:t>
            </a:r>
            <a:r>
              <a:rPr lang="en-US" sz="1400" dirty="0"/>
              <a:t>more threading oil onto all the teeth of the die head that are not yet cutting into the pipe. </a:t>
            </a:r>
            <a:endParaRPr lang="en-US" sz="1400" dirty="0" smtClean="0"/>
          </a:p>
          <a:p>
            <a:r>
              <a:rPr lang="en-US" sz="1400" dirty="0" smtClean="0"/>
              <a:t>This </a:t>
            </a:r>
            <a:r>
              <a:rPr lang="en-US" sz="1400" dirty="0"/>
              <a:t>is important to make cutting easier and prevent wear and tear on the teeth</a:t>
            </a:r>
            <a:r>
              <a:rPr lang="en-US" sz="1400" dirty="0" smtClean="0"/>
              <a:t>.</a:t>
            </a:r>
          </a:p>
          <a:p>
            <a:r>
              <a:rPr lang="en-US" sz="1400" dirty="0" smtClean="0"/>
              <a:t>Don’t </a:t>
            </a:r>
            <a:r>
              <a:rPr lang="en-US" sz="1400" dirty="0"/>
              <a:t>be shy about squirting on the threading oil. </a:t>
            </a:r>
            <a:endParaRPr lang="en-US" sz="1400" dirty="0" smtClean="0"/>
          </a:p>
          <a:p>
            <a:r>
              <a:rPr lang="en-US" sz="1400" dirty="0" smtClean="0"/>
              <a:t>You </a:t>
            </a:r>
            <a:r>
              <a:rPr lang="en-US" sz="1400" dirty="0"/>
              <a:t>can’t use too much lubricant during this process.</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44</a:t>
            </a:fld>
            <a:endParaRPr lang="ru-RU" altLang="ru-RU"/>
          </a:p>
        </p:txBody>
      </p:sp>
      <p:pic>
        <p:nvPicPr>
          <p:cNvPr id="5" name="Picture 4"/>
          <p:cNvPicPr>
            <a:picLocks noChangeAspect="1"/>
          </p:cNvPicPr>
          <p:nvPr/>
        </p:nvPicPr>
        <p:blipFill>
          <a:blip r:embed="rId2"/>
          <a:stretch>
            <a:fillRect/>
          </a:stretch>
        </p:blipFill>
        <p:spPr>
          <a:xfrm>
            <a:off x="5072610" y="772344"/>
            <a:ext cx="3718090" cy="2788568"/>
          </a:xfrm>
          <a:prstGeom prst="rect">
            <a:avLst/>
          </a:prstGeom>
        </p:spPr>
      </p:pic>
    </p:spTree>
    <p:extLst>
      <p:ext uri="{BB962C8B-B14F-4D97-AF65-F5344CB8AC3E}">
        <p14:creationId xmlns:p14="http://schemas.microsoft.com/office/powerpoint/2010/main" val="4073223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Keep ratcheting the handle until all the die head’s teeth have cut into the pipe. </a:t>
            </a:r>
            <a:endParaRPr lang="en-US" sz="1400" dirty="0" smtClean="0"/>
          </a:p>
          <a:p>
            <a:r>
              <a:rPr lang="en-US" sz="1400" dirty="0" smtClean="0"/>
              <a:t>Turn </a:t>
            </a:r>
            <a:r>
              <a:rPr lang="en-US" sz="1400" dirty="0"/>
              <a:t>the handle back counterclockwise about 3/4 of the way, then ratchet it clockwise as far as you can go, using your bodyweight to help you turn it. </a:t>
            </a:r>
            <a:endParaRPr lang="en-US" sz="1400" dirty="0" smtClean="0"/>
          </a:p>
          <a:p>
            <a:r>
              <a:rPr lang="en-US" sz="1400" dirty="0" smtClean="0"/>
              <a:t>Repeat </a:t>
            </a:r>
            <a:r>
              <a:rPr lang="en-US" sz="1400" dirty="0"/>
              <a:t>this until all the die head’s teeth are around the pipe, which means all the threads have been </a:t>
            </a:r>
            <a:r>
              <a:rPr lang="en-US" sz="1400" dirty="0" smtClean="0"/>
              <a:t>cut.</a:t>
            </a:r>
          </a:p>
          <a:p>
            <a:r>
              <a:rPr lang="en-US" sz="1400" dirty="0" smtClean="0"/>
              <a:t>If </a:t>
            </a:r>
            <a:r>
              <a:rPr lang="en-US" sz="1400" dirty="0"/>
              <a:t>at any point you feel increased resistance while cutting, stop ratcheting and apply more threading oil to the exposed teeth of the die head.</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45</a:t>
            </a:fld>
            <a:endParaRPr lang="ru-RU" altLang="ru-RU"/>
          </a:p>
        </p:txBody>
      </p:sp>
      <p:pic>
        <p:nvPicPr>
          <p:cNvPr id="5" name="Picture 4"/>
          <p:cNvPicPr>
            <a:picLocks noChangeAspect="1"/>
          </p:cNvPicPr>
          <p:nvPr/>
        </p:nvPicPr>
        <p:blipFill>
          <a:blip r:embed="rId2"/>
          <a:stretch>
            <a:fillRect/>
          </a:stretch>
        </p:blipFill>
        <p:spPr>
          <a:xfrm>
            <a:off x="5123986" y="772344"/>
            <a:ext cx="3744415" cy="2808312"/>
          </a:xfrm>
          <a:prstGeom prst="rect">
            <a:avLst/>
          </a:prstGeom>
        </p:spPr>
      </p:pic>
    </p:spTree>
    <p:extLst>
      <p:ext uri="{BB962C8B-B14F-4D97-AF65-F5344CB8AC3E}">
        <p14:creationId xmlns:p14="http://schemas.microsoft.com/office/powerpoint/2010/main" val="117270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Reverse the direction of the ratchet handle and ratchet it off the threads. </a:t>
            </a:r>
            <a:endParaRPr lang="en-US" sz="1400" dirty="0" smtClean="0"/>
          </a:p>
          <a:p>
            <a:r>
              <a:rPr lang="en-US" sz="1400" dirty="0" smtClean="0"/>
              <a:t>Pull </a:t>
            </a:r>
            <a:r>
              <a:rPr lang="en-US" sz="1400" dirty="0"/>
              <a:t>up the little black knob next to the die head and turn it to reverse the direction of the ratchet handle. </a:t>
            </a:r>
            <a:endParaRPr lang="en-US" sz="1400" dirty="0" smtClean="0"/>
          </a:p>
          <a:p>
            <a:r>
              <a:rPr lang="en-US" sz="1400" dirty="0" smtClean="0"/>
              <a:t>Ratchet </a:t>
            </a:r>
            <a:r>
              <a:rPr lang="en-US" sz="1400" dirty="0"/>
              <a:t>it counterclockwise as far as it will go, then turn it back clockwise about 3/4 of the way, and repeat until you have unscrewed the teeth of the die head from the </a:t>
            </a:r>
            <a:r>
              <a:rPr lang="en-US" sz="1400" dirty="0" smtClean="0"/>
              <a:t>threads.</a:t>
            </a:r>
          </a:p>
          <a:p>
            <a:r>
              <a:rPr lang="en-US" sz="1400" dirty="0" smtClean="0"/>
              <a:t>When </a:t>
            </a:r>
            <a:r>
              <a:rPr lang="en-US" sz="1400" dirty="0"/>
              <a:t>you have unscrewed the die head all the way, you can simply pull it to slide it off the end of the pipe.</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46</a:t>
            </a:fld>
            <a:endParaRPr lang="ru-RU" altLang="ru-RU"/>
          </a:p>
        </p:txBody>
      </p:sp>
      <p:pic>
        <p:nvPicPr>
          <p:cNvPr id="5" name="Picture 4"/>
          <p:cNvPicPr>
            <a:picLocks noChangeAspect="1"/>
          </p:cNvPicPr>
          <p:nvPr/>
        </p:nvPicPr>
        <p:blipFill>
          <a:blip r:embed="rId2"/>
          <a:stretch>
            <a:fillRect/>
          </a:stretch>
        </p:blipFill>
        <p:spPr>
          <a:xfrm>
            <a:off x="5007747" y="772344"/>
            <a:ext cx="3814101" cy="2860576"/>
          </a:xfrm>
          <a:prstGeom prst="rect">
            <a:avLst/>
          </a:prstGeom>
        </p:spPr>
      </p:pic>
    </p:spTree>
    <p:extLst>
      <p:ext uri="{BB962C8B-B14F-4D97-AF65-F5344CB8AC3E}">
        <p14:creationId xmlns:p14="http://schemas.microsoft.com/office/powerpoint/2010/main" val="2813070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6. Cut, </a:t>
            </a:r>
            <a:r>
              <a:rPr lang="en-US" sz="2800" dirty="0" smtClean="0"/>
              <a:t>Thread, and Connect Metal Pipe.</a:t>
            </a:r>
            <a:br>
              <a:rPr lang="en-US" sz="2800" dirty="0" smtClean="0"/>
            </a:br>
            <a:r>
              <a:rPr lang="en-US" sz="2800" dirty="0" smtClean="0"/>
              <a:t> </a:t>
            </a:r>
            <a:endParaRPr lang="en-US" sz="2800" dirty="0"/>
          </a:p>
        </p:txBody>
      </p:sp>
      <p:sp>
        <p:nvSpPr>
          <p:cNvPr id="3" name="Content Placeholder 2"/>
          <p:cNvSpPr>
            <a:spLocks noGrp="1"/>
          </p:cNvSpPr>
          <p:nvPr>
            <p:ph idx="1"/>
          </p:nvPr>
        </p:nvSpPr>
        <p:spPr>
          <a:xfrm>
            <a:off x="1403350" y="772344"/>
            <a:ext cx="3600698" cy="4176464"/>
          </a:xfrm>
        </p:spPr>
        <p:txBody>
          <a:bodyPr/>
          <a:lstStyle/>
          <a:p>
            <a:r>
              <a:rPr lang="en-US" sz="1400" dirty="0"/>
              <a:t>Wrap Teflon tape clockwise around the threads at the end of the pipe. </a:t>
            </a:r>
            <a:endParaRPr lang="en-US" sz="1400" dirty="0" smtClean="0"/>
          </a:p>
          <a:p>
            <a:r>
              <a:rPr lang="en-US" sz="1400" dirty="0" smtClean="0"/>
              <a:t>Seal </a:t>
            </a:r>
            <a:r>
              <a:rPr lang="en-US" sz="1400" dirty="0"/>
              <a:t>the threads with 2-3 wraps of </a:t>
            </a:r>
            <a:r>
              <a:rPr lang="en-US" sz="1400" dirty="0" smtClean="0"/>
              <a:t>Teflon </a:t>
            </a:r>
            <a:r>
              <a:rPr lang="en-US" sz="1400" dirty="0"/>
              <a:t>tape before you attach any connectors or fittings. </a:t>
            </a:r>
            <a:endParaRPr lang="en-US" sz="1400" dirty="0" smtClean="0"/>
          </a:p>
          <a:p>
            <a:r>
              <a:rPr lang="en-US" sz="1400" dirty="0" smtClean="0"/>
              <a:t>This </a:t>
            </a:r>
            <a:r>
              <a:rPr lang="en-US" sz="1400" dirty="0"/>
              <a:t>will ensure a tight, well-sealed </a:t>
            </a:r>
            <a:r>
              <a:rPr lang="en-US" sz="1400" dirty="0" smtClean="0"/>
              <a:t>connection.</a:t>
            </a:r>
          </a:p>
          <a:p>
            <a:r>
              <a:rPr lang="en-US" sz="1400" dirty="0" smtClean="0"/>
              <a:t>You </a:t>
            </a:r>
            <a:r>
              <a:rPr lang="en-US" sz="1400" dirty="0"/>
              <a:t>can also use a liquid pipe thread compound instead of Teflon tape to create a strong seal.</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47</a:t>
            </a:fld>
            <a:endParaRPr lang="ru-RU" altLang="ru-RU"/>
          </a:p>
        </p:txBody>
      </p:sp>
      <p:pic>
        <p:nvPicPr>
          <p:cNvPr id="5" name="Picture 4"/>
          <p:cNvPicPr>
            <a:picLocks noChangeAspect="1"/>
          </p:cNvPicPr>
          <p:nvPr/>
        </p:nvPicPr>
        <p:blipFill>
          <a:blip r:embed="rId2"/>
          <a:stretch>
            <a:fillRect/>
          </a:stretch>
        </p:blipFill>
        <p:spPr>
          <a:xfrm>
            <a:off x="5076056" y="772344"/>
            <a:ext cx="3799889" cy="2849917"/>
          </a:xfrm>
          <a:prstGeom prst="rect">
            <a:avLst/>
          </a:prstGeom>
        </p:spPr>
      </p:pic>
    </p:spTree>
    <p:extLst>
      <p:ext uri="{BB962C8B-B14F-4D97-AF65-F5344CB8AC3E}">
        <p14:creationId xmlns:p14="http://schemas.microsoft.com/office/powerpoint/2010/main" val="4224443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48</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7</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Under the supervision of a knowledgeable adult, solder three copper tube connections using a gas torch. Include one tee, two straight pieces, and one coupling.</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2666771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Get copper tubing of appropriate diameter. </a:t>
            </a:r>
            <a:endParaRPr lang="en-US" sz="1400" dirty="0" smtClean="0"/>
          </a:p>
          <a:p>
            <a:r>
              <a:rPr lang="en-US" sz="1400" dirty="0" smtClean="0"/>
              <a:t>Copper </a:t>
            </a:r>
            <a:r>
              <a:rPr lang="en-US" sz="1400" dirty="0"/>
              <a:t>tubing used for plumbing piping is available sized nominally, meaning that the outside diameter of the tubing is 1/8" (0.125 inches) larger than its stated size. </a:t>
            </a:r>
            <a:endParaRPr lang="en-US" sz="1400" dirty="0" smtClean="0"/>
          </a:p>
          <a:p>
            <a:r>
              <a:rPr lang="en-US" sz="1400" dirty="0" smtClean="0"/>
              <a:t>In </a:t>
            </a:r>
            <a:r>
              <a:rPr lang="en-US" sz="1400" dirty="0"/>
              <a:t>other words, 1" nominal copper tubing measures 1.125" inches in diameter. </a:t>
            </a:r>
            <a:endParaRPr lang="en-US" sz="1400" dirty="0" smtClean="0"/>
          </a:p>
          <a:p>
            <a:r>
              <a:rPr lang="en-US" sz="1400" dirty="0" smtClean="0"/>
              <a:t>If </a:t>
            </a:r>
            <a:r>
              <a:rPr lang="en-US" sz="1400" dirty="0"/>
              <a:t>you need to cut the pipe for your project, make sure that you use a tube cutter, clamping the pipe firmly and rotating the cutter around the pipe. </a:t>
            </a:r>
            <a:endParaRPr lang="en-US" sz="1400" dirty="0" smtClean="0"/>
          </a:p>
          <a:p>
            <a:r>
              <a:rPr lang="en-US" sz="1400" dirty="0" smtClean="0"/>
              <a:t>It </a:t>
            </a:r>
            <a:r>
              <a:rPr lang="en-US" sz="1400" dirty="0"/>
              <a:t>should take about 8 turns.</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49</a:t>
            </a:fld>
            <a:endParaRPr lang="ru-RU" altLang="ru-RU"/>
          </a:p>
        </p:txBody>
      </p:sp>
      <p:pic>
        <p:nvPicPr>
          <p:cNvPr id="5" name="Picture 4"/>
          <p:cNvPicPr>
            <a:picLocks noChangeAspect="1"/>
          </p:cNvPicPr>
          <p:nvPr/>
        </p:nvPicPr>
        <p:blipFill>
          <a:blip r:embed="rId2"/>
          <a:stretch>
            <a:fillRect/>
          </a:stretch>
        </p:blipFill>
        <p:spPr>
          <a:xfrm>
            <a:off x="5364088" y="1046163"/>
            <a:ext cx="3622080" cy="2716560"/>
          </a:xfrm>
          <a:prstGeom prst="rect">
            <a:avLst/>
          </a:prstGeom>
        </p:spPr>
      </p:pic>
    </p:spTree>
    <p:extLst>
      <p:ext uri="{BB962C8B-B14F-4D97-AF65-F5344CB8AC3E}">
        <p14:creationId xmlns:p14="http://schemas.microsoft.com/office/powerpoint/2010/main" val="1735491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1a. Protecting Health and Safety</a:t>
            </a:r>
            <a:endParaRPr lang="en-US" sz="2800" dirty="0"/>
          </a:p>
        </p:txBody>
      </p:sp>
      <p:sp>
        <p:nvSpPr>
          <p:cNvPr id="3" name="Content Placeholder 2"/>
          <p:cNvSpPr>
            <a:spLocks noGrp="1"/>
          </p:cNvSpPr>
          <p:nvPr>
            <p:ph idx="1"/>
          </p:nvPr>
        </p:nvSpPr>
        <p:spPr/>
        <p:txBody>
          <a:bodyPr/>
          <a:lstStyle/>
          <a:p>
            <a:r>
              <a:rPr lang="en-US" sz="1800" dirty="0" smtClean="0"/>
              <a:t>For </a:t>
            </a:r>
            <a:r>
              <a:rPr lang="en-US" sz="1800" dirty="0"/>
              <a:t>the health and safety of the people who live there, the water entering the home through the water-supply system must be pure and clean. </a:t>
            </a:r>
            <a:endParaRPr lang="en-US" sz="1800" dirty="0" smtClean="0"/>
          </a:p>
          <a:p>
            <a:r>
              <a:rPr lang="en-US" sz="1800" dirty="0" smtClean="0"/>
              <a:t>Wastewater </a:t>
            </a:r>
            <a:r>
              <a:rPr lang="en-US" sz="1800" dirty="0"/>
              <a:t>and sewage being carried away from the home by the way of the drainage system may contain bacteria, viruses, and fungi that can cause serious disease and set off </a:t>
            </a:r>
            <a:r>
              <a:rPr lang="en-US" sz="1800" dirty="0" smtClean="0"/>
              <a:t>allergies and </a:t>
            </a:r>
            <a:r>
              <a:rPr lang="en-US" sz="1800" dirty="0"/>
              <a:t>should never come into contact with the water that the family uses for drinking, bathing, or washing clothes and dishes. </a:t>
            </a:r>
            <a:endParaRPr lang="en-US"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a:t>
            </a:fld>
            <a:endParaRPr lang="ru-RU" altLang="ru-RU"/>
          </a:p>
        </p:txBody>
      </p:sp>
    </p:spTree>
    <p:extLst>
      <p:ext uri="{BB962C8B-B14F-4D97-AF65-F5344CB8AC3E}">
        <p14:creationId xmlns:p14="http://schemas.microsoft.com/office/powerpoint/2010/main" val="545070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Make sure the tubing is of the proper wall thickness for your </a:t>
            </a:r>
            <a:r>
              <a:rPr lang="en-US" sz="1400" dirty="0" smtClean="0"/>
              <a:t>project.</a:t>
            </a:r>
          </a:p>
          <a:p>
            <a:r>
              <a:rPr lang="en-US" sz="1400" dirty="0" smtClean="0"/>
              <a:t>Most </a:t>
            </a:r>
            <a:r>
              <a:rPr lang="en-US" sz="1400" dirty="0"/>
              <a:t>nominally-sized copper tubing is available in four weights, or wall thicknesses, which is color-coded. </a:t>
            </a:r>
            <a:endParaRPr lang="en-US" sz="1400" dirty="0" smtClean="0"/>
          </a:p>
          <a:p>
            <a:r>
              <a:rPr lang="en-US" sz="1400" dirty="0" smtClean="0"/>
              <a:t>Typically </a:t>
            </a:r>
            <a:r>
              <a:rPr lang="en-US" sz="1400" dirty="0"/>
              <a:t>residential projects will involve copper tubing of either Type L or M. </a:t>
            </a:r>
            <a:endParaRPr lang="en-US" sz="1400" dirty="0" smtClean="0"/>
          </a:p>
          <a:p>
            <a:r>
              <a:rPr lang="en-US" sz="1400" dirty="0" smtClean="0"/>
              <a:t>Type </a:t>
            </a:r>
            <a:r>
              <a:rPr lang="en-US" sz="1400" dirty="0"/>
              <a:t>L tubing is marked with a blue tag and is typically the most commonly used in commercial/residential installations. </a:t>
            </a:r>
            <a:endParaRPr lang="en-US" sz="1400" dirty="0" smtClean="0"/>
          </a:p>
          <a:p>
            <a:r>
              <a:rPr lang="en-US" sz="1400" dirty="0" smtClean="0"/>
              <a:t>Type </a:t>
            </a:r>
            <a:r>
              <a:rPr lang="en-US" sz="1400" dirty="0"/>
              <a:t>M is marked red and has the lightest wall that can be used for a pressurized system.</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50</a:t>
            </a:fld>
            <a:endParaRPr lang="ru-RU" altLang="ru-RU"/>
          </a:p>
        </p:txBody>
      </p:sp>
      <p:pic>
        <p:nvPicPr>
          <p:cNvPr id="5" name="Picture 4"/>
          <p:cNvPicPr>
            <a:picLocks noChangeAspect="1"/>
          </p:cNvPicPr>
          <p:nvPr/>
        </p:nvPicPr>
        <p:blipFill>
          <a:blip r:embed="rId2"/>
          <a:stretch>
            <a:fillRect/>
          </a:stretch>
        </p:blipFill>
        <p:spPr>
          <a:xfrm>
            <a:off x="5364088" y="1046163"/>
            <a:ext cx="3552394" cy="2664296"/>
          </a:xfrm>
          <a:prstGeom prst="rect">
            <a:avLst/>
          </a:prstGeom>
        </p:spPr>
      </p:pic>
    </p:spTree>
    <p:extLst>
      <p:ext uri="{BB962C8B-B14F-4D97-AF65-F5344CB8AC3E}">
        <p14:creationId xmlns:p14="http://schemas.microsoft.com/office/powerpoint/2010/main" val="319736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Get the proper connectors and joints for the system you are </a:t>
            </a:r>
            <a:r>
              <a:rPr lang="en-US" sz="1400" dirty="0" smtClean="0"/>
              <a:t>building.</a:t>
            </a:r>
          </a:p>
          <a:p>
            <a:r>
              <a:rPr lang="en-US" sz="1400" dirty="0" smtClean="0"/>
              <a:t>For this project</a:t>
            </a:r>
            <a:r>
              <a:rPr lang="en-US" sz="1400" dirty="0"/>
              <a:t>, you'll </a:t>
            </a:r>
            <a:r>
              <a:rPr lang="en-US" sz="1400" dirty="0" smtClean="0"/>
              <a:t>will </a:t>
            </a:r>
            <a:r>
              <a:rPr lang="en-US" sz="1400" dirty="0"/>
              <a:t>need </a:t>
            </a:r>
            <a:r>
              <a:rPr lang="en-US" sz="1400" dirty="0" smtClean="0"/>
              <a:t>one </a:t>
            </a:r>
            <a:r>
              <a:rPr lang="en-US" sz="1400" dirty="0"/>
              <a:t>tee, two straight pieces, and one coupling. </a:t>
            </a:r>
            <a:r>
              <a:rPr lang="en-US" sz="1400" dirty="0" smtClean="0"/>
              <a:t> </a:t>
            </a:r>
            <a:endParaRPr lang="en-US" sz="1400" dirty="0" smtClean="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51</a:t>
            </a:fld>
            <a:endParaRPr lang="ru-RU" altLang="ru-RU"/>
          </a:p>
        </p:txBody>
      </p:sp>
      <p:pic>
        <p:nvPicPr>
          <p:cNvPr id="7" name="Picture 6"/>
          <p:cNvPicPr>
            <a:picLocks noChangeAspect="1"/>
          </p:cNvPicPr>
          <p:nvPr/>
        </p:nvPicPr>
        <p:blipFill>
          <a:blip r:embed="rId2"/>
          <a:stretch>
            <a:fillRect/>
          </a:stretch>
        </p:blipFill>
        <p:spPr>
          <a:xfrm>
            <a:off x="5940152" y="985451"/>
            <a:ext cx="1306835" cy="130683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1403" y="1046163"/>
            <a:ext cx="1030575" cy="1030575"/>
          </a:xfrm>
          <a:prstGeom prst="rect">
            <a:avLst/>
          </a:prstGeom>
        </p:spPr>
      </p:pic>
      <p:pic>
        <p:nvPicPr>
          <p:cNvPr id="9" name="Picture 8"/>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5789" b="13199"/>
          <a:stretch/>
        </p:blipFill>
        <p:spPr>
          <a:xfrm>
            <a:off x="4835725" y="2076737"/>
            <a:ext cx="3893831" cy="2765137"/>
          </a:xfrm>
          <a:prstGeom prst="rect">
            <a:avLst/>
          </a:prstGeom>
        </p:spPr>
      </p:pic>
    </p:spTree>
    <p:extLst>
      <p:ext uri="{BB962C8B-B14F-4D97-AF65-F5344CB8AC3E}">
        <p14:creationId xmlns:p14="http://schemas.microsoft.com/office/powerpoint/2010/main" val="967000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Select solder. </a:t>
            </a:r>
            <a:endParaRPr lang="en-US" sz="1400" dirty="0" smtClean="0"/>
          </a:p>
          <a:p>
            <a:r>
              <a:rPr lang="en-US" sz="1400" dirty="0" smtClean="0"/>
              <a:t>For </a:t>
            </a:r>
            <a:r>
              <a:rPr lang="en-US" sz="1400" dirty="0"/>
              <a:t>potable water systems, lead-free solid core solder must be </a:t>
            </a:r>
            <a:r>
              <a:rPr lang="en-US" sz="1400" dirty="0" smtClean="0"/>
              <a:t>used.</a:t>
            </a:r>
          </a:p>
          <a:p>
            <a:r>
              <a:rPr lang="en-US" sz="1400" dirty="0" smtClean="0"/>
              <a:t>It </a:t>
            </a:r>
            <a:r>
              <a:rPr lang="en-US" sz="1400" dirty="0"/>
              <a:t>is typically 95/5 (95% tin and 5% antimony), or an alloy of tin and a small amount of copper and/or silver, commonly sold in one pound rolls of 1/8" diameter wire. </a:t>
            </a:r>
            <a:endParaRPr lang="en-US" sz="1400" dirty="0" smtClean="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52</a:t>
            </a:fld>
            <a:endParaRPr lang="ru-RU" altLang="ru-RU"/>
          </a:p>
        </p:txBody>
      </p:sp>
      <p:pic>
        <p:nvPicPr>
          <p:cNvPr id="5" name="Picture 4"/>
          <p:cNvPicPr>
            <a:picLocks noChangeAspect="1"/>
          </p:cNvPicPr>
          <p:nvPr/>
        </p:nvPicPr>
        <p:blipFill>
          <a:blip r:embed="rId2"/>
          <a:stretch>
            <a:fillRect/>
          </a:stretch>
        </p:blipFill>
        <p:spPr>
          <a:xfrm>
            <a:off x="5508104" y="1046163"/>
            <a:ext cx="3334048" cy="2500536"/>
          </a:xfrm>
          <a:prstGeom prst="rect">
            <a:avLst/>
          </a:prstGeom>
        </p:spPr>
      </p:pic>
    </p:spTree>
    <p:extLst>
      <p:ext uri="{BB962C8B-B14F-4D97-AF65-F5344CB8AC3E}">
        <p14:creationId xmlns:p14="http://schemas.microsoft.com/office/powerpoint/2010/main" val="39518937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Obtain the appropriate solder flux. </a:t>
            </a:r>
            <a:endParaRPr lang="en-US" sz="1400" dirty="0" smtClean="0"/>
          </a:p>
          <a:p>
            <a:r>
              <a:rPr lang="en-US" sz="1400" dirty="0" smtClean="0"/>
              <a:t>This </a:t>
            </a:r>
            <a:r>
              <a:rPr lang="en-US" sz="1400" dirty="0"/>
              <a:t>is typically a jelly with a zinc chloride or rosin cleaning component used to cover the cleaned surfaces of the copper to be soldered before assembly and heating. </a:t>
            </a:r>
            <a:endParaRPr lang="en-US" sz="1400" dirty="0" smtClean="0"/>
          </a:p>
          <a:p>
            <a:r>
              <a:rPr lang="en-US" sz="1400" dirty="0" smtClean="0"/>
              <a:t>It </a:t>
            </a:r>
            <a:r>
              <a:rPr lang="en-US" sz="1400" dirty="0"/>
              <a:t>is the function of the flux, upon heating, to facilitate further cleaning, exclude atmospheric oxygen, prevent re-oxidation, and to aide in wetting out the solder.</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53</a:t>
            </a:fld>
            <a:endParaRPr lang="ru-RU" altLang="ru-RU"/>
          </a:p>
        </p:txBody>
      </p:sp>
      <p:pic>
        <p:nvPicPr>
          <p:cNvPr id="5" name="Picture 4"/>
          <p:cNvPicPr>
            <a:picLocks noChangeAspect="1"/>
          </p:cNvPicPr>
          <p:nvPr/>
        </p:nvPicPr>
        <p:blipFill>
          <a:blip r:embed="rId2"/>
          <a:stretch>
            <a:fillRect/>
          </a:stretch>
        </p:blipFill>
        <p:spPr>
          <a:xfrm>
            <a:off x="5436096" y="988368"/>
            <a:ext cx="3334048" cy="2500536"/>
          </a:xfrm>
          <a:prstGeom prst="rect">
            <a:avLst/>
          </a:prstGeom>
        </p:spPr>
      </p:pic>
    </p:spTree>
    <p:extLst>
      <p:ext uri="{BB962C8B-B14F-4D97-AF65-F5344CB8AC3E}">
        <p14:creationId xmlns:p14="http://schemas.microsoft.com/office/powerpoint/2010/main" val="2894381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Get a heat source. </a:t>
            </a:r>
            <a:endParaRPr lang="en-US" sz="1400" dirty="0" smtClean="0"/>
          </a:p>
          <a:p>
            <a:r>
              <a:rPr lang="en-US" sz="1400" dirty="0" smtClean="0"/>
              <a:t>Typically</a:t>
            </a:r>
            <a:r>
              <a:rPr lang="en-US" sz="1400" dirty="0"/>
              <a:t>, a traditional electric soldering iron won't be hot enough to work with copper tubing. </a:t>
            </a:r>
            <a:endParaRPr lang="en-US" sz="1400" dirty="0" smtClean="0"/>
          </a:p>
          <a:p>
            <a:r>
              <a:rPr lang="en-US" sz="1400" dirty="0" smtClean="0"/>
              <a:t>You'll </a:t>
            </a:r>
            <a:r>
              <a:rPr lang="en-US" sz="1400" dirty="0"/>
              <a:t>need a heat source of sufficient output capacity to heat the assembled fittings and tubing to a temperature above that required to melt the filler solder, typically 400 to 500 °F (204 to 260 °C). </a:t>
            </a:r>
            <a:endParaRPr lang="en-US" sz="1400" dirty="0" smtClean="0"/>
          </a:p>
          <a:p>
            <a:r>
              <a:rPr lang="en-US" sz="1400" dirty="0" smtClean="0"/>
              <a:t>For </a:t>
            </a:r>
            <a:r>
              <a:rPr lang="en-US" sz="1400" dirty="0"/>
              <a:t>this reason, a propane/air, or acetylene/air torch fitted with a tip of appropriate size is most often used. </a:t>
            </a:r>
            <a:endParaRPr lang="en-US" sz="1400" dirty="0" smtClean="0"/>
          </a:p>
          <a:p>
            <a:r>
              <a:rPr lang="en-US" sz="1400" dirty="0" smtClean="0"/>
              <a:t>Clean</a:t>
            </a:r>
            <a:r>
              <a:rPr lang="en-US" sz="1400" dirty="0"/>
              <a:t>, dry cotton rags and a spray bottle full of water will complete the necessary soldering materials. </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54</a:t>
            </a:fld>
            <a:endParaRPr lang="ru-RU" altLang="ru-RU"/>
          </a:p>
        </p:txBody>
      </p:sp>
      <p:pic>
        <p:nvPicPr>
          <p:cNvPr id="5" name="Picture 4"/>
          <p:cNvPicPr>
            <a:picLocks noChangeAspect="1"/>
          </p:cNvPicPr>
          <p:nvPr/>
        </p:nvPicPr>
        <p:blipFill>
          <a:blip r:embed="rId2"/>
          <a:stretch>
            <a:fillRect/>
          </a:stretch>
        </p:blipFill>
        <p:spPr>
          <a:xfrm>
            <a:off x="5364088" y="1046163"/>
            <a:ext cx="3552394" cy="2664296"/>
          </a:xfrm>
          <a:prstGeom prst="rect">
            <a:avLst/>
          </a:prstGeom>
        </p:spPr>
      </p:pic>
    </p:spTree>
    <p:extLst>
      <p:ext uri="{BB962C8B-B14F-4D97-AF65-F5344CB8AC3E}">
        <p14:creationId xmlns:p14="http://schemas.microsoft.com/office/powerpoint/2010/main" val="2427192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4320778" cy="3612207"/>
          </a:xfrm>
        </p:spPr>
        <p:txBody>
          <a:bodyPr/>
          <a:lstStyle/>
          <a:p>
            <a:r>
              <a:rPr lang="en-US" sz="1400" dirty="0" smtClean="0"/>
              <a:t>Remove </a:t>
            </a:r>
            <a:r>
              <a:rPr lang="en-US" sz="1400" dirty="0"/>
              <a:t>the copper oxide coating on both the outside of the tubing in the area to be inserted into the fitting, and the inside of the fitting itself. </a:t>
            </a:r>
            <a:endParaRPr lang="en-US" sz="1400" dirty="0" smtClean="0"/>
          </a:p>
          <a:p>
            <a:r>
              <a:rPr lang="en-US" sz="1400" dirty="0" smtClean="0"/>
              <a:t>For </a:t>
            </a:r>
            <a:r>
              <a:rPr lang="en-US" sz="1400" dirty="0"/>
              <a:t>this, you can use sandpaper, emery cloth, or specialty devices sold in stores for this purpose. </a:t>
            </a:r>
            <a:endParaRPr lang="en-US" sz="1400" dirty="0" smtClean="0"/>
          </a:p>
          <a:p>
            <a:r>
              <a:rPr lang="en-US" sz="1400" dirty="0" smtClean="0"/>
              <a:t>All </a:t>
            </a:r>
            <a:r>
              <a:rPr lang="en-US" sz="1400" dirty="0"/>
              <a:t>copper oxide must be thoroughly removed from both surfaces until they are both completely clean, with no dirt, grease, oil or other impediment which will interfere with the </a:t>
            </a:r>
            <a:r>
              <a:rPr lang="en-US" sz="1400" i="1" dirty="0"/>
              <a:t>wetting out</a:t>
            </a:r>
            <a:r>
              <a:rPr lang="en-US" sz="1400" dirty="0"/>
              <a:t> of the solder. </a:t>
            </a:r>
            <a:endParaRPr lang="en-US" sz="1400" dirty="0" smtClean="0"/>
          </a:p>
          <a:p>
            <a:r>
              <a:rPr lang="en-US" sz="1400" dirty="0" smtClean="0"/>
              <a:t>If </a:t>
            </a:r>
            <a:r>
              <a:rPr lang="en-US" sz="1400" dirty="0"/>
              <a:t>you don't, this will result in a leaky joint somewhere down the </a:t>
            </a:r>
            <a:r>
              <a:rPr lang="en-US" sz="1400" dirty="0" smtClean="0"/>
              <a:t>road.</a:t>
            </a:r>
          </a:p>
          <a:p>
            <a:r>
              <a:rPr lang="en-US" sz="1400" dirty="0" smtClean="0"/>
              <a:t>Any </a:t>
            </a:r>
            <a:r>
              <a:rPr lang="en-US" sz="1400" dirty="0"/>
              <a:t>small drips of water through the joint being soldered will prevent the process from working, resulting in a leaky fitting. </a:t>
            </a:r>
            <a:endParaRPr lang="en-US" sz="1400" dirty="0" smtClean="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55</a:t>
            </a:fld>
            <a:endParaRPr lang="ru-RU" altLang="ru-RU"/>
          </a:p>
        </p:txBody>
      </p:sp>
      <p:pic>
        <p:nvPicPr>
          <p:cNvPr id="5" name="Picture 4"/>
          <p:cNvPicPr>
            <a:picLocks noChangeAspect="1"/>
          </p:cNvPicPr>
          <p:nvPr/>
        </p:nvPicPr>
        <p:blipFill>
          <a:blip r:embed="rId2"/>
          <a:stretch>
            <a:fillRect/>
          </a:stretch>
        </p:blipFill>
        <p:spPr>
          <a:xfrm>
            <a:off x="5796136" y="988368"/>
            <a:ext cx="3046016" cy="2284512"/>
          </a:xfrm>
          <a:prstGeom prst="rect">
            <a:avLst/>
          </a:prstGeom>
        </p:spPr>
      </p:pic>
    </p:spTree>
    <p:extLst>
      <p:ext uri="{BB962C8B-B14F-4D97-AF65-F5344CB8AC3E}">
        <p14:creationId xmlns:p14="http://schemas.microsoft.com/office/powerpoint/2010/main" val="2860112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Brush the cleaned surfaces with the solder flux as soon as possible after cleaning, and assemble the fitting and tubing. </a:t>
            </a:r>
            <a:endParaRPr lang="en-US" sz="1400" dirty="0" smtClean="0"/>
          </a:p>
          <a:p>
            <a:r>
              <a:rPr lang="en-US" sz="1400" dirty="0" smtClean="0"/>
              <a:t>Apply </a:t>
            </a:r>
            <a:r>
              <a:rPr lang="en-US" sz="1400" dirty="0"/>
              <a:t>flux to the inside and outside of the copper tubing.</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56</a:t>
            </a:fld>
            <a:endParaRPr lang="ru-RU" altLang="ru-RU"/>
          </a:p>
        </p:txBody>
      </p:sp>
      <p:pic>
        <p:nvPicPr>
          <p:cNvPr id="5" name="Picture 4"/>
          <p:cNvPicPr>
            <a:picLocks noChangeAspect="1"/>
          </p:cNvPicPr>
          <p:nvPr/>
        </p:nvPicPr>
        <p:blipFill>
          <a:blip r:embed="rId2"/>
          <a:stretch>
            <a:fillRect/>
          </a:stretch>
        </p:blipFill>
        <p:spPr>
          <a:xfrm>
            <a:off x="5436096" y="1046163"/>
            <a:ext cx="3334048" cy="2500536"/>
          </a:xfrm>
          <a:prstGeom prst="rect">
            <a:avLst/>
          </a:prstGeom>
        </p:spPr>
      </p:pic>
    </p:spTree>
    <p:extLst>
      <p:ext uri="{BB962C8B-B14F-4D97-AF65-F5344CB8AC3E}">
        <p14:creationId xmlns:p14="http://schemas.microsoft.com/office/powerpoint/2010/main" val="2976301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50" y="12035"/>
            <a:ext cx="7270750" cy="857250"/>
          </a:xfrm>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772344"/>
            <a:ext cx="4896842" cy="4269556"/>
          </a:xfrm>
        </p:spPr>
        <p:txBody>
          <a:bodyPr/>
          <a:lstStyle/>
          <a:p>
            <a:r>
              <a:rPr lang="en-US" sz="1400" dirty="0"/>
              <a:t>Light the torch and adjust it so you have a blue flame. </a:t>
            </a:r>
            <a:endParaRPr lang="en-US" sz="1400" dirty="0" smtClean="0"/>
          </a:p>
          <a:p>
            <a:r>
              <a:rPr lang="en-US" sz="1400" dirty="0" smtClean="0"/>
              <a:t>Move </a:t>
            </a:r>
            <a:r>
              <a:rPr lang="en-US" sz="1400" dirty="0"/>
              <a:t>the end of the blue flame against the assembled fitting and tubing, moving it all around the components in the area into which solder must be placed. </a:t>
            </a:r>
            <a:endParaRPr lang="en-US" sz="1400" dirty="0" smtClean="0"/>
          </a:p>
          <a:p>
            <a:r>
              <a:rPr lang="en-US" sz="1400" dirty="0" smtClean="0"/>
              <a:t>With </a:t>
            </a:r>
            <a:r>
              <a:rPr lang="en-US" sz="1400" dirty="0"/>
              <a:t>constant movement at all times, heat slowly and uniformly while testing the melting point of the solder by touching the tip of the solder wire to the </a:t>
            </a:r>
            <a:r>
              <a:rPr lang="en-US" sz="1400" dirty="0" smtClean="0"/>
              <a:t>joint.</a:t>
            </a:r>
          </a:p>
          <a:p>
            <a:r>
              <a:rPr lang="en-US" sz="1400" dirty="0" smtClean="0"/>
              <a:t>This </a:t>
            </a:r>
            <a:r>
              <a:rPr lang="en-US" sz="1400" dirty="0"/>
              <a:t>will take some practice. </a:t>
            </a:r>
            <a:endParaRPr lang="en-US" sz="1400" dirty="0" smtClean="0"/>
          </a:p>
          <a:p>
            <a:r>
              <a:rPr lang="en-US" sz="1400" dirty="0" smtClean="0"/>
              <a:t>Try </a:t>
            </a:r>
            <a:r>
              <a:rPr lang="en-US" sz="1400" dirty="0"/>
              <a:t>holding the flame in your non-dominant hand and the solder in your writing hand. </a:t>
            </a:r>
            <a:endParaRPr lang="en-US" sz="1400" dirty="0" smtClean="0"/>
          </a:p>
          <a:p>
            <a:r>
              <a:rPr lang="en-US" sz="1400" dirty="0" smtClean="0"/>
              <a:t>You are </a:t>
            </a:r>
            <a:r>
              <a:rPr lang="en-US" sz="1400" dirty="0"/>
              <a:t>using the flame </a:t>
            </a:r>
            <a:r>
              <a:rPr lang="en-US" sz="1400" dirty="0" smtClean="0"/>
              <a:t>to </a:t>
            </a:r>
            <a:r>
              <a:rPr lang="en-US" sz="1400" dirty="0"/>
              <a:t>heat up the solder and melt it. </a:t>
            </a:r>
            <a:endParaRPr lang="en-US" sz="1400" dirty="0" smtClean="0"/>
          </a:p>
          <a:p>
            <a:r>
              <a:rPr lang="en-US" sz="1400" dirty="0" smtClean="0"/>
              <a:t>You </a:t>
            </a:r>
            <a:r>
              <a:rPr lang="en-US" sz="1400" dirty="0"/>
              <a:t>accomplish this by applying the flame to the copper tubing and then touching the solder to the joint. </a:t>
            </a:r>
            <a:endParaRPr lang="en-US" sz="1400" dirty="0" smtClean="0"/>
          </a:p>
          <a:p>
            <a:r>
              <a:rPr lang="en-US" sz="1400" dirty="0" smtClean="0"/>
              <a:t>The </a:t>
            </a:r>
            <a:r>
              <a:rPr lang="en-US" sz="1400" dirty="0"/>
              <a:t>heated tubing will draw the melted solder into the joint by capillary action. </a:t>
            </a:r>
            <a:endParaRPr lang="en-US" sz="1400" dirty="0" smtClean="0"/>
          </a:p>
          <a:p>
            <a:r>
              <a:rPr lang="en-US" sz="1400" dirty="0" smtClean="0"/>
              <a:t>Use </a:t>
            </a:r>
            <a:r>
              <a:rPr lang="en-US" sz="1400" dirty="0"/>
              <a:t>the flame sparingly.</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57</a:t>
            </a:fld>
            <a:endParaRPr lang="ru-RU" altLang="ru-RU"/>
          </a:p>
        </p:txBody>
      </p:sp>
      <p:pic>
        <p:nvPicPr>
          <p:cNvPr id="5" name="Picture 4"/>
          <p:cNvPicPr>
            <a:picLocks noChangeAspect="1"/>
          </p:cNvPicPr>
          <p:nvPr/>
        </p:nvPicPr>
        <p:blipFill>
          <a:blip r:embed="rId2"/>
          <a:stretch>
            <a:fillRect/>
          </a:stretch>
        </p:blipFill>
        <p:spPr>
          <a:xfrm>
            <a:off x="6300192" y="869285"/>
            <a:ext cx="2736305" cy="2052229"/>
          </a:xfrm>
          <a:prstGeom prst="rect">
            <a:avLst/>
          </a:prstGeom>
        </p:spPr>
      </p:pic>
    </p:spTree>
    <p:extLst>
      <p:ext uri="{BB962C8B-B14F-4D97-AF65-F5344CB8AC3E}">
        <p14:creationId xmlns:p14="http://schemas.microsoft.com/office/powerpoint/2010/main" val="1838505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4536802" cy="4053532"/>
          </a:xfrm>
        </p:spPr>
        <p:txBody>
          <a:bodyPr/>
          <a:lstStyle/>
          <a:p>
            <a:r>
              <a:rPr lang="en-US" sz="1400" dirty="0" smtClean="0"/>
              <a:t>Move </a:t>
            </a:r>
            <a:r>
              <a:rPr lang="en-US" sz="1400" dirty="0"/>
              <a:t>the solder and flame to the side opposite the melted solder, continually feeding small amounts of solder and moving the torch until the solder has circled the fitting. </a:t>
            </a:r>
            <a:endParaRPr lang="en-US" sz="1400" dirty="0" smtClean="0"/>
          </a:p>
          <a:p>
            <a:r>
              <a:rPr lang="en-US" sz="1400" dirty="0" smtClean="0"/>
              <a:t>The </a:t>
            </a:r>
            <a:r>
              <a:rPr lang="en-US" sz="1400" dirty="0"/>
              <a:t>solder will seem to run toward the heat. </a:t>
            </a:r>
            <a:endParaRPr lang="en-US" sz="1400" dirty="0" smtClean="0"/>
          </a:p>
          <a:p>
            <a:r>
              <a:rPr lang="en-US" sz="1400" dirty="0" smtClean="0"/>
              <a:t>The </a:t>
            </a:r>
            <a:r>
              <a:rPr lang="en-US" sz="1400" dirty="0"/>
              <a:t>purpose is to allow the solder to completely fill the area between the fitting and the tubing by letting it run into the cracks. </a:t>
            </a:r>
            <a:endParaRPr lang="en-US" sz="1400" dirty="0" smtClean="0"/>
          </a:p>
          <a:p>
            <a:r>
              <a:rPr lang="en-US" sz="1400" dirty="0" smtClean="0"/>
              <a:t>On </a:t>
            </a:r>
            <a:r>
              <a:rPr lang="en-US" sz="1400" dirty="0"/>
              <a:t>larger fittings, concentrate the heat slightly ahead of the wetted solder to allow this to occur.</a:t>
            </a:r>
          </a:p>
          <a:p>
            <a:r>
              <a:rPr lang="en-US" sz="1400" dirty="0"/>
              <a:t>Be careful not to overheat the copper. </a:t>
            </a:r>
            <a:endParaRPr lang="en-US" sz="1400" dirty="0" smtClean="0"/>
          </a:p>
          <a:p>
            <a:r>
              <a:rPr lang="en-US" sz="1400" dirty="0" smtClean="0"/>
              <a:t>Keep </a:t>
            </a:r>
            <a:r>
              <a:rPr lang="en-US" sz="1400" dirty="0"/>
              <a:t>the torch moving constantly to prevent blackening the copper. </a:t>
            </a:r>
            <a:endParaRPr lang="en-US" sz="1400" dirty="0" smtClean="0"/>
          </a:p>
          <a:p>
            <a:r>
              <a:rPr lang="en-US" sz="1400" dirty="0" smtClean="0"/>
              <a:t>If </a:t>
            </a:r>
            <a:r>
              <a:rPr lang="en-US" sz="1400" dirty="0"/>
              <a:t>the joint is overheated and blackened, you'll need to disassemble it and re-clean the pipe, otherwise you'll risk a leaky fitting.</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58</a:t>
            </a:fld>
            <a:endParaRPr lang="ru-RU" altLang="ru-RU"/>
          </a:p>
        </p:txBody>
      </p:sp>
      <p:pic>
        <p:nvPicPr>
          <p:cNvPr id="5" name="Picture 4"/>
          <p:cNvPicPr>
            <a:picLocks noChangeAspect="1"/>
          </p:cNvPicPr>
          <p:nvPr/>
        </p:nvPicPr>
        <p:blipFill>
          <a:blip r:embed="rId2"/>
          <a:stretch>
            <a:fillRect/>
          </a:stretch>
        </p:blipFill>
        <p:spPr>
          <a:xfrm>
            <a:off x="5940152" y="1039770"/>
            <a:ext cx="3024336" cy="2268252"/>
          </a:xfrm>
          <a:prstGeom prst="rect">
            <a:avLst/>
          </a:prstGeom>
        </p:spPr>
      </p:pic>
    </p:spTree>
    <p:extLst>
      <p:ext uri="{BB962C8B-B14F-4D97-AF65-F5344CB8AC3E}">
        <p14:creationId xmlns:p14="http://schemas.microsoft.com/office/powerpoint/2010/main" val="393749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Wipe excess liquid solder from the hot surfaces using a clean, dry cotton rag. </a:t>
            </a:r>
            <a:endParaRPr lang="en-US" sz="1400" dirty="0" smtClean="0"/>
          </a:p>
          <a:p>
            <a:r>
              <a:rPr lang="en-US" sz="1400" dirty="0" smtClean="0"/>
              <a:t>Spray </a:t>
            </a:r>
            <a:r>
              <a:rPr lang="en-US" sz="1400" dirty="0"/>
              <a:t>a mist of water on the area soldered to freeze the solder and prevent movement of the joint which would create a leak. </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59</a:t>
            </a:fld>
            <a:endParaRPr lang="ru-RU" altLang="ru-RU"/>
          </a:p>
        </p:txBody>
      </p:sp>
      <p:pic>
        <p:nvPicPr>
          <p:cNvPr id="5" name="Picture 4"/>
          <p:cNvPicPr>
            <a:picLocks noChangeAspect="1"/>
          </p:cNvPicPr>
          <p:nvPr/>
        </p:nvPicPr>
        <p:blipFill>
          <a:blip r:embed="rId2"/>
          <a:stretch>
            <a:fillRect/>
          </a:stretch>
        </p:blipFill>
        <p:spPr>
          <a:xfrm>
            <a:off x="5508104" y="1046163"/>
            <a:ext cx="3334048" cy="2500536"/>
          </a:xfrm>
          <a:prstGeom prst="rect">
            <a:avLst/>
          </a:prstGeom>
        </p:spPr>
      </p:pic>
    </p:spTree>
    <p:extLst>
      <p:ext uri="{BB962C8B-B14F-4D97-AF65-F5344CB8AC3E}">
        <p14:creationId xmlns:p14="http://schemas.microsoft.com/office/powerpoint/2010/main" val="1365706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1b. Five Important Health Regulations</a:t>
            </a:r>
            <a:endParaRPr lang="en-US" sz="2800" dirty="0"/>
          </a:p>
        </p:txBody>
      </p:sp>
      <p:sp>
        <p:nvSpPr>
          <p:cNvPr id="3" name="Content Placeholder 2"/>
          <p:cNvSpPr>
            <a:spLocks noGrp="1"/>
          </p:cNvSpPr>
          <p:nvPr>
            <p:ph idx="1"/>
          </p:nvPr>
        </p:nvSpPr>
        <p:spPr>
          <a:xfrm>
            <a:off x="1404938" y="916360"/>
            <a:ext cx="4463206" cy="4104456"/>
          </a:xfrm>
        </p:spPr>
        <p:txBody>
          <a:bodyPr/>
          <a:lstStyle/>
          <a:p>
            <a:pPr>
              <a:buFont typeface="+mj-lt"/>
              <a:buAutoNum type="arabicPeriod"/>
            </a:pPr>
            <a:r>
              <a:rPr lang="en-US" sz="1600" dirty="0" smtClean="0"/>
              <a:t>All </a:t>
            </a:r>
            <a:r>
              <a:rPr lang="en-US" sz="1600" dirty="0"/>
              <a:t>drains require a P trap to keep sewer gas out of </a:t>
            </a:r>
            <a:r>
              <a:rPr lang="en-US" sz="1600" dirty="0" smtClean="0"/>
              <a:t>structure.</a:t>
            </a:r>
          </a:p>
          <a:p>
            <a:pPr>
              <a:buFont typeface="+mj-lt"/>
              <a:buAutoNum type="arabicPeriod"/>
            </a:pPr>
            <a:r>
              <a:rPr lang="en-US" sz="1600" dirty="0" smtClean="0"/>
              <a:t>Vents </a:t>
            </a:r>
            <a:r>
              <a:rPr lang="en-US" sz="1600" dirty="0"/>
              <a:t>are required to keep the P trap from being </a:t>
            </a:r>
            <a:r>
              <a:rPr lang="en-US" sz="1600" dirty="0" smtClean="0"/>
              <a:t>siphoned.</a:t>
            </a:r>
          </a:p>
          <a:p>
            <a:pPr>
              <a:buFont typeface="+mj-lt"/>
              <a:buAutoNum type="arabicPeriod"/>
            </a:pPr>
            <a:r>
              <a:rPr lang="en-US" sz="1600" dirty="0" smtClean="0"/>
              <a:t>Where </a:t>
            </a:r>
            <a:r>
              <a:rPr lang="en-US" sz="1600" dirty="0"/>
              <a:t>potable (drinking) water will enter a source of contamination such as outside, dentist office, doctor's office, machinery, an approved check valve, back flow </a:t>
            </a:r>
            <a:r>
              <a:rPr lang="en-US" sz="1600" dirty="0" smtClean="0"/>
              <a:t>preventer </a:t>
            </a:r>
            <a:r>
              <a:rPr lang="en-US" sz="1600" dirty="0"/>
              <a:t>must be installed. </a:t>
            </a:r>
            <a:endParaRPr lang="en-US" sz="1600" dirty="0" smtClean="0"/>
          </a:p>
          <a:p>
            <a:pPr>
              <a:buFont typeface="+mj-lt"/>
              <a:buAutoNum type="arabicPeriod"/>
            </a:pPr>
            <a:r>
              <a:rPr lang="en-US" sz="1600" dirty="0" smtClean="0"/>
              <a:t>Pipes </a:t>
            </a:r>
            <a:r>
              <a:rPr lang="en-US" sz="1600" dirty="0"/>
              <a:t>passing through walls shall be protected from </a:t>
            </a:r>
            <a:r>
              <a:rPr lang="en-US" sz="1600" dirty="0" smtClean="0"/>
              <a:t>breakage by nails or screws.</a:t>
            </a:r>
          </a:p>
          <a:p>
            <a:pPr>
              <a:buFont typeface="+mj-lt"/>
              <a:buAutoNum type="arabicPeriod"/>
            </a:pPr>
            <a:r>
              <a:rPr lang="en-US" sz="1600" dirty="0" smtClean="0"/>
              <a:t>A </a:t>
            </a:r>
            <a:r>
              <a:rPr lang="en-US" sz="1600" dirty="0"/>
              <a:t>temperature and pressure relief valve must be installed on a water heater to prevent excessive pressure build-up and possible explosion.</a:t>
            </a:r>
          </a:p>
          <a:p>
            <a:pPr marL="457200"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a:t>
            </a:fld>
            <a:endParaRPr lang="ru-RU" altLang="ru-RU"/>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3699" b="14919"/>
          <a:stretch/>
        </p:blipFill>
        <p:spPr>
          <a:xfrm>
            <a:off x="6156176" y="1132384"/>
            <a:ext cx="2666519" cy="3376874"/>
          </a:xfrm>
          <a:prstGeom prst="rect">
            <a:avLst/>
          </a:prstGeom>
        </p:spPr>
      </p:pic>
    </p:spTree>
    <p:extLst>
      <p:ext uri="{BB962C8B-B14F-4D97-AF65-F5344CB8AC3E}">
        <p14:creationId xmlns:p14="http://schemas.microsoft.com/office/powerpoint/2010/main" val="3848958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7. Solder Copper Tubing and Fittings </a:t>
            </a:r>
            <a:endParaRPr lang="en-US" sz="2800" dirty="0"/>
          </a:p>
        </p:txBody>
      </p:sp>
      <p:sp>
        <p:nvSpPr>
          <p:cNvPr id="3" name="Content Placeholder 2"/>
          <p:cNvSpPr>
            <a:spLocks noGrp="1"/>
          </p:cNvSpPr>
          <p:nvPr>
            <p:ph idx="1"/>
          </p:nvPr>
        </p:nvSpPr>
        <p:spPr>
          <a:xfrm>
            <a:off x="1403350" y="988368"/>
            <a:ext cx="3888730" cy="3612207"/>
          </a:xfrm>
        </p:spPr>
        <p:txBody>
          <a:bodyPr/>
          <a:lstStyle/>
          <a:p>
            <a:r>
              <a:rPr lang="en-US" sz="1400" dirty="0"/>
              <a:t>Flush the piping thoroughly. </a:t>
            </a:r>
            <a:endParaRPr lang="en-US" sz="1400" dirty="0" smtClean="0"/>
          </a:p>
          <a:p>
            <a:r>
              <a:rPr lang="en-US" sz="1400" dirty="0" smtClean="0"/>
              <a:t>Use </a:t>
            </a:r>
            <a:r>
              <a:rPr lang="en-US" sz="1400" dirty="0"/>
              <a:t>fresh potable water to remove any excess flux, dirt, or loose solder beads inside the tubing after all soldered connections are completed. </a:t>
            </a:r>
            <a:endParaRPr lang="en-US" sz="1400" dirty="0" smtClean="0"/>
          </a:p>
          <a:p>
            <a:r>
              <a:rPr lang="en-US" sz="1400" dirty="0" smtClean="0"/>
              <a:t>This </a:t>
            </a:r>
            <a:r>
              <a:rPr lang="en-US" sz="1400" dirty="0"/>
              <a:t>will also help you check for leaks when the job is done. </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60</a:t>
            </a:fld>
            <a:endParaRPr lang="ru-RU" altLang="ru-RU"/>
          </a:p>
        </p:txBody>
      </p:sp>
      <p:pic>
        <p:nvPicPr>
          <p:cNvPr id="5" name="Picture 4"/>
          <p:cNvPicPr>
            <a:picLocks noChangeAspect="1"/>
          </p:cNvPicPr>
          <p:nvPr/>
        </p:nvPicPr>
        <p:blipFill>
          <a:blip r:embed="rId2"/>
          <a:stretch>
            <a:fillRect/>
          </a:stretch>
        </p:blipFill>
        <p:spPr>
          <a:xfrm>
            <a:off x="5292080" y="988368"/>
            <a:ext cx="3502067" cy="2626550"/>
          </a:xfrm>
          <a:prstGeom prst="rect">
            <a:avLst/>
          </a:prstGeom>
        </p:spPr>
      </p:pic>
    </p:spTree>
    <p:extLst>
      <p:ext uri="{BB962C8B-B14F-4D97-AF65-F5344CB8AC3E}">
        <p14:creationId xmlns:p14="http://schemas.microsoft.com/office/powerpoint/2010/main" val="32945123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61</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8</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the following:</a:t>
            </a:r>
          </a:p>
          <a:p>
            <a:pPr lvl="1">
              <a:buFont typeface="+mj-lt"/>
              <a:buAutoNum type="alphaLcPeriod"/>
            </a:pPr>
            <a:r>
              <a:rPr lang="en-US" sz="1600" dirty="0"/>
              <a:t>Replace a washer in a faucet. </a:t>
            </a:r>
          </a:p>
          <a:p>
            <a:pPr lvl="1">
              <a:buFont typeface="+mj-lt"/>
              <a:buAutoNum type="alphaLcPeriod"/>
            </a:pPr>
            <a:r>
              <a:rPr lang="en-US" sz="1600" dirty="0"/>
              <a:t>Clean out a sink or lavatory trap.</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1451457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1204913"/>
            <a:ext cx="3960738" cy="3395662"/>
          </a:xfrm>
        </p:spPr>
        <p:txBody>
          <a:bodyPr/>
          <a:lstStyle/>
          <a:p>
            <a:r>
              <a:rPr lang="en-US" sz="1400" dirty="0"/>
              <a:t>Gather your tools. This way, you'll be prepared for the process. To disassemble your faucet, you'll need the following:</a:t>
            </a:r>
            <a:r>
              <a:rPr lang="en-US" sz="1400" baseline="30000" dirty="0"/>
              <a:t> </a:t>
            </a:r>
          </a:p>
          <a:p>
            <a:pPr lvl="1"/>
            <a:r>
              <a:rPr lang="en-US" sz="1400" dirty="0"/>
              <a:t>A pair of pliers</a:t>
            </a:r>
          </a:p>
          <a:p>
            <a:pPr lvl="1"/>
            <a:r>
              <a:rPr lang="en-US" sz="1400" dirty="0"/>
              <a:t>An adjustable wrench</a:t>
            </a:r>
          </a:p>
          <a:p>
            <a:pPr lvl="1"/>
            <a:r>
              <a:rPr lang="en-US" sz="1400" dirty="0"/>
              <a:t>A </a:t>
            </a:r>
            <a:r>
              <a:rPr lang="en-US" sz="1400" dirty="0" smtClean="0"/>
              <a:t>Phillips </a:t>
            </a:r>
            <a:r>
              <a:rPr lang="en-US" sz="1400" dirty="0"/>
              <a:t>or flathead screwdriver</a:t>
            </a:r>
          </a:p>
          <a:p>
            <a:endParaRPr lang="en-US" sz="1600" dirty="0"/>
          </a:p>
          <a:p>
            <a:endParaRPr lang="en-US"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62</a:t>
            </a:fld>
            <a:endParaRPr lang="ru-RU" altLang="ru-RU"/>
          </a:p>
        </p:txBody>
      </p:sp>
      <p:pic>
        <p:nvPicPr>
          <p:cNvPr id="5" name="Picture 4"/>
          <p:cNvPicPr>
            <a:picLocks noChangeAspect="1"/>
          </p:cNvPicPr>
          <p:nvPr/>
        </p:nvPicPr>
        <p:blipFill>
          <a:blip r:embed="rId2"/>
          <a:stretch>
            <a:fillRect/>
          </a:stretch>
        </p:blipFill>
        <p:spPr>
          <a:xfrm>
            <a:off x="5508104" y="1204913"/>
            <a:ext cx="3430059" cy="2572544"/>
          </a:xfrm>
          <a:prstGeom prst="rect">
            <a:avLst/>
          </a:prstGeom>
        </p:spPr>
      </p:pic>
    </p:spTree>
    <p:extLst>
      <p:ext uri="{BB962C8B-B14F-4D97-AF65-F5344CB8AC3E}">
        <p14:creationId xmlns:p14="http://schemas.microsoft.com/office/powerpoint/2010/main" val="3001147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1046163"/>
            <a:ext cx="3960738" cy="3554412"/>
          </a:xfrm>
        </p:spPr>
        <p:txBody>
          <a:bodyPr/>
          <a:lstStyle/>
          <a:p>
            <a:r>
              <a:rPr lang="en-US" sz="1400" dirty="0"/>
              <a:t>Plug the drain before beginning the process. </a:t>
            </a:r>
            <a:endParaRPr lang="en-US" sz="1400" dirty="0" smtClean="0"/>
          </a:p>
          <a:p>
            <a:r>
              <a:rPr lang="en-US" sz="1400" dirty="0" smtClean="0"/>
              <a:t>This </a:t>
            </a:r>
            <a:r>
              <a:rPr lang="en-US" sz="1400" dirty="0"/>
              <a:t>assures that nothing goes down the drain. </a:t>
            </a:r>
            <a:endParaRPr lang="en-US" sz="1400" dirty="0" smtClean="0"/>
          </a:p>
          <a:p>
            <a:r>
              <a:rPr lang="en-US" sz="1400" dirty="0" smtClean="0"/>
              <a:t>There </a:t>
            </a:r>
            <a:r>
              <a:rPr lang="en-US" sz="1400" dirty="0"/>
              <a:t>are a lot of small parts involved when you replace a washer. </a:t>
            </a:r>
            <a:endParaRPr lang="en-US" sz="1400" dirty="0" smtClean="0"/>
          </a:p>
          <a:p>
            <a:r>
              <a:rPr lang="en-US" sz="1400" dirty="0" smtClean="0"/>
              <a:t>They </a:t>
            </a:r>
            <a:r>
              <a:rPr lang="en-US" sz="1400" dirty="0"/>
              <a:t>can easily slip out of your </a:t>
            </a:r>
            <a:r>
              <a:rPr lang="en-US" sz="1400" dirty="0" smtClean="0"/>
              <a:t>hand.</a:t>
            </a:r>
          </a:p>
          <a:p>
            <a:r>
              <a:rPr lang="en-US" sz="1400" dirty="0" smtClean="0"/>
              <a:t>If </a:t>
            </a:r>
            <a:r>
              <a:rPr lang="en-US" sz="1400" dirty="0"/>
              <a:t>you don't have a plug for your faucet, simply place a wet rag over the drain.</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63</a:t>
            </a:fld>
            <a:endParaRPr lang="ru-RU" altLang="ru-RU"/>
          </a:p>
        </p:txBody>
      </p:sp>
      <p:pic>
        <p:nvPicPr>
          <p:cNvPr id="6" name="Picture 5"/>
          <p:cNvPicPr>
            <a:picLocks noChangeAspect="1"/>
          </p:cNvPicPr>
          <p:nvPr/>
        </p:nvPicPr>
        <p:blipFill>
          <a:blip r:embed="rId2"/>
          <a:stretch>
            <a:fillRect/>
          </a:stretch>
        </p:blipFill>
        <p:spPr>
          <a:xfrm>
            <a:off x="5508104" y="1048051"/>
            <a:ext cx="3334048" cy="2500536"/>
          </a:xfrm>
          <a:prstGeom prst="rect">
            <a:avLst/>
          </a:prstGeom>
        </p:spPr>
      </p:pic>
    </p:spTree>
    <p:extLst>
      <p:ext uri="{BB962C8B-B14F-4D97-AF65-F5344CB8AC3E}">
        <p14:creationId xmlns:p14="http://schemas.microsoft.com/office/powerpoint/2010/main" val="745681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1204913"/>
            <a:ext cx="3960738" cy="3395662"/>
          </a:xfrm>
        </p:spPr>
        <p:txBody>
          <a:bodyPr/>
          <a:lstStyle/>
          <a:p>
            <a:r>
              <a:rPr lang="en-US" sz="1400" dirty="0" smtClean="0"/>
              <a:t>Turn </a:t>
            </a:r>
            <a:r>
              <a:rPr lang="en-US" sz="1400" dirty="0"/>
              <a:t>off the water supply. </a:t>
            </a:r>
            <a:endParaRPr lang="en-US" sz="1400" dirty="0" smtClean="0"/>
          </a:p>
          <a:p>
            <a:pPr lvl="1"/>
            <a:r>
              <a:rPr lang="en-US" sz="1400" dirty="0" smtClean="0"/>
              <a:t>You </a:t>
            </a:r>
            <a:r>
              <a:rPr lang="en-US" sz="1400" dirty="0"/>
              <a:t>do not want water pumping into the faucet while you're disassembling it. </a:t>
            </a:r>
            <a:endParaRPr lang="en-US" sz="1400" dirty="0" smtClean="0"/>
          </a:p>
          <a:p>
            <a:r>
              <a:rPr lang="en-US" sz="1400" dirty="0" smtClean="0"/>
              <a:t>Under </a:t>
            </a:r>
            <a:r>
              <a:rPr lang="en-US" sz="1400" dirty="0"/>
              <a:t>your sink, you should see a couple of valves just behind the </a:t>
            </a:r>
            <a:r>
              <a:rPr lang="en-US" sz="1400" dirty="0" smtClean="0"/>
              <a:t>pipe.</a:t>
            </a:r>
          </a:p>
          <a:p>
            <a:r>
              <a:rPr lang="en-US" sz="1400" dirty="0" smtClean="0"/>
              <a:t>Turn </a:t>
            </a:r>
            <a:r>
              <a:rPr lang="en-US" sz="1400" dirty="0"/>
              <a:t>these valves </a:t>
            </a:r>
            <a:r>
              <a:rPr lang="en-US" sz="1400" dirty="0" smtClean="0"/>
              <a:t>clockwise to </a:t>
            </a:r>
            <a:r>
              <a:rPr lang="en-US" sz="1400" dirty="0"/>
              <a:t>the off position. </a:t>
            </a:r>
            <a:endParaRPr lang="en-US" sz="1400" dirty="0" smtClean="0"/>
          </a:p>
          <a:p>
            <a:r>
              <a:rPr lang="en-US" sz="1400" dirty="0" smtClean="0"/>
              <a:t>This </a:t>
            </a:r>
            <a:r>
              <a:rPr lang="en-US" sz="1400" dirty="0"/>
              <a:t>will prevent water flow while you work.</a:t>
            </a:r>
          </a:p>
          <a:p>
            <a:r>
              <a:rPr lang="en-US" sz="1400" dirty="0"/>
              <a:t>Turn the hot and cold faucets on to drain the water between the spigot and the shutoff valve.</a:t>
            </a:r>
          </a:p>
          <a:p>
            <a:endParaRPr lang="en-US" sz="1400" dirty="0"/>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64</a:t>
            </a:fld>
            <a:endParaRPr lang="ru-RU" altLang="ru-RU"/>
          </a:p>
        </p:txBody>
      </p:sp>
      <p:pic>
        <p:nvPicPr>
          <p:cNvPr id="7" name="Picture 6"/>
          <p:cNvPicPr>
            <a:picLocks noChangeAspect="1"/>
          </p:cNvPicPr>
          <p:nvPr/>
        </p:nvPicPr>
        <p:blipFill>
          <a:blip r:embed="rId2"/>
          <a:stretch>
            <a:fillRect/>
          </a:stretch>
        </p:blipFill>
        <p:spPr>
          <a:xfrm>
            <a:off x="5580112" y="1204913"/>
            <a:ext cx="3238037" cy="2428528"/>
          </a:xfrm>
          <a:prstGeom prst="rect">
            <a:avLst/>
          </a:prstGeom>
        </p:spPr>
      </p:pic>
    </p:spTree>
    <p:extLst>
      <p:ext uri="{BB962C8B-B14F-4D97-AF65-F5344CB8AC3E}">
        <p14:creationId xmlns:p14="http://schemas.microsoft.com/office/powerpoint/2010/main" val="1570615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916360"/>
            <a:ext cx="3960738" cy="3684215"/>
          </a:xfrm>
        </p:spPr>
        <p:txBody>
          <a:bodyPr/>
          <a:lstStyle/>
          <a:p>
            <a:r>
              <a:rPr lang="en-US" sz="1400" dirty="0"/>
              <a:t>Remove decorative parts of the faucet. </a:t>
            </a:r>
            <a:endParaRPr lang="en-US" sz="1400" dirty="0" smtClean="0"/>
          </a:p>
          <a:p>
            <a:r>
              <a:rPr lang="en-US" sz="1400" dirty="0" smtClean="0"/>
              <a:t>These </a:t>
            </a:r>
            <a:r>
              <a:rPr lang="en-US" sz="1400" dirty="0"/>
              <a:t>are the small caps on top of the </a:t>
            </a:r>
            <a:r>
              <a:rPr lang="en-US" sz="1400" dirty="0" smtClean="0"/>
              <a:t>faucet that </a:t>
            </a:r>
            <a:r>
              <a:rPr lang="en-US" sz="1400" dirty="0"/>
              <a:t>may read "hot" or "cold." </a:t>
            </a:r>
            <a:endParaRPr lang="en-US" sz="1400" dirty="0" smtClean="0"/>
          </a:p>
          <a:p>
            <a:r>
              <a:rPr lang="en-US" sz="1400" dirty="0" smtClean="0"/>
              <a:t>Remove </a:t>
            </a:r>
            <a:r>
              <a:rPr lang="en-US" sz="1400" dirty="0"/>
              <a:t>them by </a:t>
            </a:r>
            <a:r>
              <a:rPr lang="en-US" sz="1400" dirty="0" smtClean="0"/>
              <a:t>inserting </a:t>
            </a:r>
            <a:r>
              <a:rPr lang="en-US" sz="1400" dirty="0"/>
              <a:t>a flathead screwdriver just underneath the caps. </a:t>
            </a:r>
            <a:endParaRPr lang="en-US" sz="1400" dirty="0" smtClean="0"/>
          </a:p>
          <a:p>
            <a:r>
              <a:rPr lang="en-US" sz="1400" dirty="0" smtClean="0"/>
              <a:t>Gently </a:t>
            </a:r>
            <a:r>
              <a:rPr lang="en-US" sz="1400" dirty="0"/>
              <a:t>pry the cap off. </a:t>
            </a:r>
            <a:endParaRPr lang="en-US" sz="1400" dirty="0" smtClean="0"/>
          </a:p>
          <a:p>
            <a:r>
              <a:rPr lang="en-US" sz="1400" dirty="0" smtClean="0"/>
              <a:t>It's </a:t>
            </a:r>
            <a:r>
              <a:rPr lang="en-US" sz="1400" dirty="0"/>
              <a:t>a good idea to wrap the screwdriver </a:t>
            </a:r>
            <a:r>
              <a:rPr lang="en-US" sz="1400" dirty="0" smtClean="0"/>
              <a:t>tip </a:t>
            </a:r>
            <a:r>
              <a:rPr lang="en-US" sz="1400" dirty="0"/>
              <a:t>in a cloth prior to removing the </a:t>
            </a:r>
            <a:r>
              <a:rPr lang="en-US" sz="1400" dirty="0" smtClean="0"/>
              <a:t>cap to </a:t>
            </a:r>
            <a:r>
              <a:rPr lang="en-US" sz="1400" dirty="0"/>
              <a:t>prevent you from chipping or denting your faucet.</a:t>
            </a:r>
          </a:p>
          <a:p>
            <a:endParaRPr lang="en-US" sz="1600" dirty="0"/>
          </a:p>
          <a:p>
            <a:endParaRPr lang="en-US"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65</a:t>
            </a:fld>
            <a:endParaRPr lang="ru-RU" altLang="ru-RU"/>
          </a:p>
        </p:txBody>
      </p:sp>
      <p:pic>
        <p:nvPicPr>
          <p:cNvPr id="6" name="Picture 5"/>
          <p:cNvPicPr>
            <a:picLocks noChangeAspect="1"/>
          </p:cNvPicPr>
          <p:nvPr/>
        </p:nvPicPr>
        <p:blipFill>
          <a:blip r:embed="rId2"/>
          <a:stretch>
            <a:fillRect/>
          </a:stretch>
        </p:blipFill>
        <p:spPr>
          <a:xfrm>
            <a:off x="5508104" y="932092"/>
            <a:ext cx="3375087" cy="2531316"/>
          </a:xfrm>
          <a:prstGeom prst="rect">
            <a:avLst/>
          </a:prstGeom>
        </p:spPr>
      </p:pic>
    </p:spTree>
    <p:extLst>
      <p:ext uri="{BB962C8B-B14F-4D97-AF65-F5344CB8AC3E}">
        <p14:creationId xmlns:p14="http://schemas.microsoft.com/office/powerpoint/2010/main" val="35993280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916360"/>
            <a:ext cx="4104754" cy="4032448"/>
          </a:xfrm>
        </p:spPr>
        <p:txBody>
          <a:bodyPr/>
          <a:lstStyle/>
          <a:p>
            <a:r>
              <a:rPr lang="en-US" sz="1400" dirty="0" smtClean="0"/>
              <a:t>Take </a:t>
            </a:r>
            <a:r>
              <a:rPr lang="en-US" sz="1400" dirty="0"/>
              <a:t>off the faucet's handle. </a:t>
            </a:r>
            <a:endParaRPr lang="en-US" sz="1400" dirty="0" smtClean="0"/>
          </a:p>
          <a:p>
            <a:r>
              <a:rPr lang="en-US" sz="1400" dirty="0" smtClean="0"/>
              <a:t>Some </a:t>
            </a:r>
            <a:r>
              <a:rPr lang="en-US" sz="1400" dirty="0"/>
              <a:t>faucets have a small standard screw just underneath the cap, while others have small </a:t>
            </a:r>
            <a:r>
              <a:rPr lang="en-US" sz="1400" dirty="0" smtClean="0"/>
              <a:t>Allen </a:t>
            </a:r>
            <a:r>
              <a:rPr lang="en-US" sz="1400" dirty="0"/>
              <a:t>head screws recessed into the handle. </a:t>
            </a:r>
            <a:endParaRPr lang="en-US" sz="1400" dirty="0" smtClean="0"/>
          </a:p>
          <a:p>
            <a:r>
              <a:rPr lang="en-US" sz="1400" dirty="0" smtClean="0"/>
              <a:t>This </a:t>
            </a:r>
            <a:r>
              <a:rPr lang="en-US" sz="1400" dirty="0"/>
              <a:t>is attached to the </a:t>
            </a:r>
            <a:r>
              <a:rPr lang="en-US" sz="1400" dirty="0" smtClean="0"/>
              <a:t>washer and you </a:t>
            </a:r>
            <a:r>
              <a:rPr lang="en-US" sz="1400" dirty="0"/>
              <a:t>must loosen it to remove the handle of your faucet. </a:t>
            </a:r>
            <a:endParaRPr lang="en-US" sz="1400" dirty="0" smtClean="0"/>
          </a:p>
          <a:p>
            <a:r>
              <a:rPr lang="en-US" sz="1400" dirty="0" smtClean="0"/>
              <a:t>Use </a:t>
            </a:r>
            <a:r>
              <a:rPr lang="en-US" sz="1400" dirty="0"/>
              <a:t>your Phillips head screwdriver to remove a standard screw, or an </a:t>
            </a:r>
            <a:r>
              <a:rPr lang="en-US" sz="1400" dirty="0" smtClean="0"/>
              <a:t>Allen </a:t>
            </a:r>
            <a:r>
              <a:rPr lang="en-US" sz="1400" dirty="0"/>
              <a:t>wrench to remove an </a:t>
            </a:r>
            <a:r>
              <a:rPr lang="en-US" sz="1400" dirty="0" smtClean="0"/>
              <a:t>Allen </a:t>
            </a:r>
            <a:r>
              <a:rPr lang="en-US" sz="1400" dirty="0"/>
              <a:t>head </a:t>
            </a:r>
            <a:r>
              <a:rPr lang="en-US" sz="1400" dirty="0" smtClean="0"/>
              <a:t>screw.</a:t>
            </a:r>
            <a:r>
              <a:rPr lang="en-US" sz="1400" baseline="30000" dirty="0" smtClean="0"/>
              <a:t> </a:t>
            </a:r>
          </a:p>
          <a:p>
            <a:r>
              <a:rPr lang="en-US" sz="1400" dirty="0" smtClean="0"/>
              <a:t>Once </a:t>
            </a:r>
            <a:r>
              <a:rPr lang="en-US" sz="1400" dirty="0"/>
              <a:t>the screw is removed, gently wiggle the faucet's handle back and </a:t>
            </a:r>
            <a:r>
              <a:rPr lang="en-US" sz="1400" dirty="0" smtClean="0"/>
              <a:t>forth</a:t>
            </a:r>
            <a:r>
              <a:rPr lang="en-US" sz="1400" dirty="0"/>
              <a:t> </a:t>
            </a:r>
            <a:r>
              <a:rPr lang="en-US" sz="1400" dirty="0" smtClean="0"/>
              <a:t>until it comes </a:t>
            </a:r>
            <a:r>
              <a:rPr lang="en-US" sz="1400" dirty="0"/>
              <a:t>loose. </a:t>
            </a:r>
            <a:endParaRPr lang="en-US" sz="1400" dirty="0" smtClean="0"/>
          </a:p>
          <a:p>
            <a:r>
              <a:rPr lang="en-US" sz="1400" dirty="0" smtClean="0"/>
              <a:t>You </a:t>
            </a:r>
            <a:r>
              <a:rPr lang="en-US" sz="1400" dirty="0"/>
              <a:t>can then pull out the handle.</a:t>
            </a:r>
          </a:p>
          <a:p>
            <a:r>
              <a:rPr lang="en-US" sz="1400" dirty="0"/>
              <a:t>Not all faucets have a handle. </a:t>
            </a:r>
            <a:endParaRPr lang="en-US" sz="1400" dirty="0" smtClean="0"/>
          </a:p>
          <a:p>
            <a:r>
              <a:rPr lang="en-US" sz="1400" dirty="0" smtClean="0"/>
              <a:t>If </a:t>
            </a:r>
            <a:r>
              <a:rPr lang="en-US" sz="1400" dirty="0"/>
              <a:t>yours does not, you can skip this </a:t>
            </a:r>
            <a:r>
              <a:rPr lang="en-US" sz="1400" dirty="0" smtClean="0"/>
              <a:t>step but </a:t>
            </a:r>
            <a:r>
              <a:rPr lang="en-US" sz="1400" dirty="0"/>
              <a:t>you should still remove your washer's screw.</a:t>
            </a:r>
          </a:p>
          <a:p>
            <a:endParaRPr lang="en-US" sz="1400" dirty="0"/>
          </a:p>
          <a:p>
            <a:endParaRPr lang="en-US"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66</a:t>
            </a:fld>
            <a:endParaRPr lang="ru-RU" altLang="ru-RU"/>
          </a:p>
        </p:txBody>
      </p:sp>
      <p:pic>
        <p:nvPicPr>
          <p:cNvPr id="6" name="Picture 5"/>
          <p:cNvPicPr>
            <a:picLocks noChangeAspect="1"/>
          </p:cNvPicPr>
          <p:nvPr/>
        </p:nvPicPr>
        <p:blipFill>
          <a:blip r:embed="rId2"/>
          <a:stretch>
            <a:fillRect/>
          </a:stretch>
        </p:blipFill>
        <p:spPr>
          <a:xfrm>
            <a:off x="5508105" y="988368"/>
            <a:ext cx="3456384" cy="2592288"/>
          </a:xfrm>
          <a:prstGeom prst="rect">
            <a:avLst/>
          </a:prstGeom>
        </p:spPr>
      </p:pic>
    </p:spTree>
    <p:extLst>
      <p:ext uri="{BB962C8B-B14F-4D97-AF65-F5344CB8AC3E}">
        <p14:creationId xmlns:p14="http://schemas.microsoft.com/office/powerpoint/2010/main" val="38222863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988368"/>
            <a:ext cx="4176762" cy="3888432"/>
          </a:xfrm>
        </p:spPr>
        <p:txBody>
          <a:bodyPr/>
          <a:lstStyle/>
          <a:p>
            <a:r>
              <a:rPr lang="en-US" sz="1400" dirty="0" smtClean="0"/>
              <a:t>Remove </a:t>
            </a:r>
            <a:r>
              <a:rPr lang="en-US" sz="1400" dirty="0"/>
              <a:t>the stem with pliers. </a:t>
            </a:r>
            <a:endParaRPr lang="en-US" sz="1400" dirty="0" smtClean="0"/>
          </a:p>
          <a:p>
            <a:r>
              <a:rPr lang="en-US" sz="1400" dirty="0" smtClean="0"/>
              <a:t>The </a:t>
            </a:r>
            <a:r>
              <a:rPr lang="en-US" sz="1400" dirty="0"/>
              <a:t>stem, sometimes called the bonnet, is a small circular piece that sits above the washer's valve that looks something like a donut</a:t>
            </a:r>
            <a:r>
              <a:rPr lang="en-US" sz="1400" dirty="0" smtClean="0"/>
              <a:t>.</a:t>
            </a:r>
          </a:p>
          <a:p>
            <a:r>
              <a:rPr lang="en-US" sz="1400" dirty="0" smtClean="0"/>
              <a:t> </a:t>
            </a:r>
            <a:r>
              <a:rPr lang="en-US" sz="1400" dirty="0"/>
              <a:t>Gently clamp your pliers around the bonnet and pull it out of place. </a:t>
            </a:r>
            <a:endParaRPr lang="en-US" sz="1400" dirty="0" smtClean="0"/>
          </a:p>
          <a:p>
            <a:r>
              <a:rPr lang="en-US" sz="1400" dirty="0" smtClean="0"/>
              <a:t>You </a:t>
            </a:r>
            <a:r>
              <a:rPr lang="en-US" sz="1400" dirty="0"/>
              <a:t>may need to wiggle it back and forth to get it </a:t>
            </a:r>
            <a:r>
              <a:rPr lang="en-US" sz="1400" dirty="0" smtClean="0"/>
              <a:t>loose.</a:t>
            </a:r>
            <a:r>
              <a:rPr lang="en-US" sz="1400" baseline="30000" dirty="0" smtClean="0"/>
              <a:t> </a:t>
            </a:r>
          </a:p>
          <a:p>
            <a:r>
              <a:rPr lang="en-US" sz="1400" dirty="0" smtClean="0"/>
              <a:t>If </a:t>
            </a:r>
            <a:r>
              <a:rPr lang="en-US" sz="1400" dirty="0"/>
              <a:t>the stem seems to be stuck, spray it with WD-40, wait 5 minutes, and try again.</a:t>
            </a:r>
          </a:p>
          <a:p>
            <a:r>
              <a:rPr lang="en-US" sz="1400" dirty="0"/>
              <a:t>Some stems cannot be pulled out with pliers. </a:t>
            </a:r>
            <a:endParaRPr lang="en-US" sz="1400" dirty="0" smtClean="0"/>
          </a:p>
          <a:p>
            <a:r>
              <a:rPr lang="en-US" sz="1400" dirty="0" smtClean="0"/>
              <a:t>If </a:t>
            </a:r>
            <a:r>
              <a:rPr lang="en-US" sz="1400" dirty="0"/>
              <a:t>you can easily twist the stem, this means you will need to twist it off instead.</a:t>
            </a:r>
          </a:p>
          <a:p>
            <a:r>
              <a:rPr lang="en-US" sz="1400" dirty="0"/>
              <a:t>Make sure to place the stem in a safe </a:t>
            </a:r>
            <a:r>
              <a:rPr lang="en-US" sz="1400" dirty="0" smtClean="0"/>
              <a:t>place as you </a:t>
            </a:r>
            <a:r>
              <a:rPr lang="en-US" sz="1400" dirty="0"/>
              <a:t>will need it later when inserting the new washer.</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67</a:t>
            </a:fld>
            <a:endParaRPr lang="ru-RU" altLang="ru-RU"/>
          </a:p>
        </p:txBody>
      </p:sp>
      <p:pic>
        <p:nvPicPr>
          <p:cNvPr id="6" name="Picture 5"/>
          <p:cNvPicPr>
            <a:picLocks noChangeAspect="1"/>
          </p:cNvPicPr>
          <p:nvPr/>
        </p:nvPicPr>
        <p:blipFill>
          <a:blip r:embed="rId2"/>
          <a:stretch>
            <a:fillRect/>
          </a:stretch>
        </p:blipFill>
        <p:spPr>
          <a:xfrm>
            <a:off x="5580112" y="1046163"/>
            <a:ext cx="3430059" cy="2572544"/>
          </a:xfrm>
          <a:prstGeom prst="rect">
            <a:avLst/>
          </a:prstGeom>
        </p:spPr>
      </p:pic>
    </p:spTree>
    <p:extLst>
      <p:ext uri="{BB962C8B-B14F-4D97-AF65-F5344CB8AC3E}">
        <p14:creationId xmlns:p14="http://schemas.microsoft.com/office/powerpoint/2010/main" val="11647155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1046163"/>
            <a:ext cx="3960738" cy="3554412"/>
          </a:xfrm>
        </p:spPr>
        <p:txBody>
          <a:bodyPr/>
          <a:lstStyle/>
          <a:p>
            <a:r>
              <a:rPr lang="en-US" sz="1400" dirty="0" smtClean="0"/>
              <a:t>Use </a:t>
            </a:r>
            <a:r>
              <a:rPr lang="en-US" sz="1400" dirty="0"/>
              <a:t>pliers to take out the old cartridge. </a:t>
            </a:r>
            <a:endParaRPr lang="en-US" sz="1400" dirty="0" smtClean="0"/>
          </a:p>
          <a:p>
            <a:r>
              <a:rPr lang="en-US" sz="1400" dirty="0" smtClean="0"/>
              <a:t>Make </a:t>
            </a:r>
            <a:r>
              <a:rPr lang="en-US" sz="1400" dirty="0"/>
              <a:t>sure there are no pieces of rubber or parts of the stem or cartridge left behind. </a:t>
            </a:r>
            <a:endParaRPr lang="en-US" sz="1400" dirty="0" smtClean="0"/>
          </a:p>
          <a:p>
            <a:r>
              <a:rPr lang="en-US" sz="1400" dirty="0" smtClean="0"/>
              <a:t>You </a:t>
            </a:r>
            <a:r>
              <a:rPr lang="en-US" sz="1400" dirty="0"/>
              <a:t>now have access to the cylinder-shaped washer contained inside your faucet. </a:t>
            </a:r>
            <a:endParaRPr lang="en-US" sz="1400" dirty="0" smtClean="0"/>
          </a:p>
          <a:p>
            <a:r>
              <a:rPr lang="en-US" sz="1400" dirty="0" smtClean="0"/>
              <a:t>Using </a:t>
            </a:r>
            <a:r>
              <a:rPr lang="en-US" sz="1400" dirty="0"/>
              <a:t>your pliers, pull the washer out of </a:t>
            </a:r>
            <a:r>
              <a:rPr lang="en-US" sz="1400" dirty="0" smtClean="0"/>
              <a:t>place.</a:t>
            </a:r>
          </a:p>
          <a:p>
            <a:r>
              <a:rPr lang="en-US" sz="1400" dirty="0" smtClean="0"/>
              <a:t>There </a:t>
            </a:r>
            <a:r>
              <a:rPr lang="en-US" sz="1400" dirty="0"/>
              <a:t>are circular rings, called </a:t>
            </a:r>
            <a:r>
              <a:rPr lang="en-US" sz="1400" dirty="0" err="1"/>
              <a:t>o-rings</a:t>
            </a:r>
            <a:r>
              <a:rPr lang="en-US" sz="1400" dirty="0"/>
              <a:t>, that suction the washer to the faucet. </a:t>
            </a:r>
            <a:endParaRPr lang="en-US" sz="1400" dirty="0" smtClean="0"/>
          </a:p>
          <a:p>
            <a:r>
              <a:rPr lang="en-US" sz="1400" dirty="0" smtClean="0"/>
              <a:t>You </a:t>
            </a:r>
            <a:r>
              <a:rPr lang="en-US" sz="1400" dirty="0"/>
              <a:t>will have to grip your pliers tight and pull with a little force to remove the washer.</a:t>
            </a:r>
          </a:p>
          <a:p>
            <a:r>
              <a:rPr lang="en-US" sz="1400" dirty="0"/>
              <a:t>Note that on some faucets, the rings and seals are built into the cartridge.</a:t>
            </a:r>
          </a:p>
          <a:p>
            <a:endParaRPr lang="en-US" sz="1600" dirty="0"/>
          </a:p>
          <a:p>
            <a:endParaRPr lang="en-US"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68</a:t>
            </a:fld>
            <a:endParaRPr lang="ru-RU" altLang="ru-RU"/>
          </a:p>
        </p:txBody>
      </p:sp>
      <p:pic>
        <p:nvPicPr>
          <p:cNvPr id="6" name="Picture 5"/>
          <p:cNvPicPr>
            <a:picLocks noChangeAspect="1"/>
          </p:cNvPicPr>
          <p:nvPr/>
        </p:nvPicPr>
        <p:blipFill>
          <a:blip r:embed="rId2"/>
          <a:stretch>
            <a:fillRect/>
          </a:stretch>
        </p:blipFill>
        <p:spPr>
          <a:xfrm>
            <a:off x="5364088" y="1046163"/>
            <a:ext cx="3646082" cy="2734562"/>
          </a:xfrm>
          <a:prstGeom prst="rect">
            <a:avLst/>
          </a:prstGeom>
        </p:spPr>
      </p:pic>
    </p:spTree>
    <p:extLst>
      <p:ext uri="{BB962C8B-B14F-4D97-AF65-F5344CB8AC3E}">
        <p14:creationId xmlns:p14="http://schemas.microsoft.com/office/powerpoint/2010/main" val="29170768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1046163"/>
            <a:ext cx="3960738" cy="3554412"/>
          </a:xfrm>
        </p:spPr>
        <p:txBody>
          <a:bodyPr/>
          <a:lstStyle/>
          <a:p>
            <a:r>
              <a:rPr lang="en-US" sz="1400" dirty="0"/>
              <a:t>Determine if you need to replace the </a:t>
            </a:r>
            <a:r>
              <a:rPr lang="en-US" sz="1400" dirty="0" smtClean="0"/>
              <a:t>O-rings</a:t>
            </a:r>
            <a:r>
              <a:rPr lang="en-US" sz="1400" dirty="0"/>
              <a:t>. </a:t>
            </a:r>
            <a:endParaRPr lang="en-US" sz="1400" dirty="0" smtClean="0"/>
          </a:p>
          <a:p>
            <a:r>
              <a:rPr lang="en-US" sz="1400" dirty="0" smtClean="0"/>
              <a:t>Worn </a:t>
            </a:r>
            <a:r>
              <a:rPr lang="en-US" sz="1400" dirty="0"/>
              <a:t>out </a:t>
            </a:r>
            <a:r>
              <a:rPr lang="en-US" sz="1400" dirty="0" smtClean="0"/>
              <a:t>O-rings </a:t>
            </a:r>
            <a:r>
              <a:rPr lang="en-US" sz="1400" dirty="0"/>
              <a:t>can cause a faucet to leak as easily as a worn washer can. </a:t>
            </a:r>
            <a:endParaRPr lang="en-US" sz="1400" dirty="0" smtClean="0"/>
          </a:p>
          <a:p>
            <a:r>
              <a:rPr lang="en-US" sz="1400" dirty="0" smtClean="0"/>
              <a:t>If </a:t>
            </a:r>
            <a:r>
              <a:rPr lang="en-US" sz="1400" dirty="0"/>
              <a:t>the leak is coming from the base of the faucet, the </a:t>
            </a:r>
            <a:r>
              <a:rPr lang="en-US" sz="1400" dirty="0" smtClean="0"/>
              <a:t>O-rings </a:t>
            </a:r>
            <a:r>
              <a:rPr lang="en-US" sz="1400" dirty="0"/>
              <a:t>are probably worn. </a:t>
            </a:r>
            <a:endParaRPr lang="en-US" sz="1400" dirty="0" smtClean="0"/>
          </a:p>
          <a:p>
            <a:r>
              <a:rPr lang="en-US" sz="1400" dirty="0" smtClean="0"/>
              <a:t>Place </a:t>
            </a:r>
            <a:r>
              <a:rPr lang="en-US" sz="1400" dirty="0"/>
              <a:t>a pair of replacement </a:t>
            </a:r>
            <a:r>
              <a:rPr lang="en-US" sz="1400" dirty="0" smtClean="0"/>
              <a:t>O-rings </a:t>
            </a:r>
            <a:r>
              <a:rPr lang="en-US" sz="1400" dirty="0"/>
              <a:t>at the bottom of the faucet before inserting a new washer.</a:t>
            </a:r>
          </a:p>
          <a:p>
            <a:endParaRPr lang="en-US"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69</a:t>
            </a:fld>
            <a:endParaRPr lang="ru-RU" altLang="ru-RU"/>
          </a:p>
        </p:txBody>
      </p:sp>
      <p:pic>
        <p:nvPicPr>
          <p:cNvPr id="6" name="Picture 5"/>
          <p:cNvPicPr>
            <a:picLocks noChangeAspect="1"/>
          </p:cNvPicPr>
          <p:nvPr/>
        </p:nvPicPr>
        <p:blipFill>
          <a:blip r:embed="rId2"/>
          <a:stretch>
            <a:fillRect/>
          </a:stretch>
        </p:blipFill>
        <p:spPr>
          <a:xfrm>
            <a:off x="5508104" y="1046163"/>
            <a:ext cx="3238037" cy="2428528"/>
          </a:xfrm>
          <a:prstGeom prst="rect">
            <a:avLst/>
          </a:prstGeom>
        </p:spPr>
      </p:pic>
    </p:spTree>
    <p:extLst>
      <p:ext uri="{BB962C8B-B14F-4D97-AF65-F5344CB8AC3E}">
        <p14:creationId xmlns:p14="http://schemas.microsoft.com/office/powerpoint/2010/main" val="937707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1c. Safety in Plumbing Repairs</a:t>
            </a:r>
            <a:endParaRPr lang="en-US" sz="2800" dirty="0"/>
          </a:p>
        </p:txBody>
      </p:sp>
      <p:sp>
        <p:nvSpPr>
          <p:cNvPr id="3" name="Content Placeholder 2"/>
          <p:cNvSpPr>
            <a:spLocks noGrp="1"/>
          </p:cNvSpPr>
          <p:nvPr>
            <p:ph idx="1"/>
          </p:nvPr>
        </p:nvSpPr>
        <p:spPr>
          <a:xfrm>
            <a:off x="1259632" y="916360"/>
            <a:ext cx="4824536" cy="4104455"/>
          </a:xfrm>
        </p:spPr>
        <p:txBody>
          <a:bodyPr/>
          <a:lstStyle/>
          <a:p>
            <a:pPr marL="457200" lvl="1" indent="-457200">
              <a:buFont typeface="+mj-lt"/>
              <a:buAutoNum type="arabicPeriod"/>
            </a:pPr>
            <a:r>
              <a:rPr lang="en-US" sz="1500" dirty="0" smtClean="0"/>
              <a:t>Turn the water supply off before you start.</a:t>
            </a:r>
          </a:p>
          <a:p>
            <a:pPr marL="457200" lvl="1" indent="-457200">
              <a:buFont typeface="+mj-lt"/>
              <a:buAutoNum type="arabicPeriod"/>
            </a:pPr>
            <a:r>
              <a:rPr lang="en-US" sz="1500" dirty="0" smtClean="0"/>
              <a:t>Call a professional for anything other than the most basic plumbing problems.</a:t>
            </a:r>
          </a:p>
          <a:p>
            <a:pPr marL="457200" lvl="1" indent="-457200">
              <a:buFont typeface="+mj-lt"/>
              <a:buAutoNum type="arabicPeriod"/>
            </a:pPr>
            <a:r>
              <a:rPr lang="en-US" sz="1500" dirty="0" smtClean="0"/>
              <a:t>Protect </a:t>
            </a:r>
            <a:r>
              <a:rPr lang="en-US" sz="1500" dirty="0"/>
              <a:t>the area where you are working before you start, because you probably will spill some water.</a:t>
            </a:r>
          </a:p>
          <a:p>
            <a:pPr marL="457200" lvl="1" indent="-457200">
              <a:buFont typeface="+mj-lt"/>
              <a:buAutoNum type="arabicPeriod"/>
            </a:pPr>
            <a:r>
              <a:rPr lang="en-US" sz="1500" dirty="0"/>
              <a:t>Protect chrome finishes with a cloth pad while you work.</a:t>
            </a:r>
          </a:p>
          <a:p>
            <a:pPr marL="457200" lvl="1" indent="-457200">
              <a:buFont typeface="+mj-lt"/>
              <a:buAutoNum type="arabicPeriod"/>
            </a:pPr>
            <a:r>
              <a:rPr lang="en-US" sz="1500" dirty="0"/>
              <a:t>Wear protective gloves and goggles to avoid injury to the skin and eyes when using chemical drain cleaners to unclog a drain.</a:t>
            </a:r>
          </a:p>
          <a:p>
            <a:pPr marL="457200" lvl="1" indent="-457200">
              <a:buFont typeface="+mj-lt"/>
              <a:buAutoNum type="arabicPeriod"/>
            </a:pPr>
            <a:r>
              <a:rPr lang="en-US" sz="1500" dirty="0"/>
              <a:t>Keep power tools away from areas where water has leaked to avoid shock hazards. </a:t>
            </a:r>
          </a:p>
          <a:p>
            <a:pPr marL="457200" lvl="1" indent="-457200">
              <a:buFont typeface="+mj-lt"/>
              <a:buAutoNum type="arabicPeriod"/>
            </a:pPr>
            <a:r>
              <a:rPr lang="en-US" sz="1500" dirty="0" smtClean="0"/>
              <a:t>Repair </a:t>
            </a:r>
            <a:r>
              <a:rPr lang="en-US" sz="1500" dirty="0"/>
              <a:t>all leaks immediately. Otherwise mold or other growths may contaminate the entire household.  </a:t>
            </a:r>
          </a:p>
          <a:p>
            <a:pPr marL="457200" lvl="1" indent="-457200">
              <a:buFont typeface="+mj-lt"/>
              <a:buAutoNum type="arabicPeriod"/>
            </a:pPr>
            <a:endParaRPr lang="en-US" sz="1600" dirty="0"/>
          </a:p>
          <a:p>
            <a:pPr marL="457200" indent="-457200">
              <a:buFont typeface="+mj-lt"/>
              <a:buAutoNum type="arabicPeriod"/>
            </a:pPr>
            <a:endParaRPr lang="en-US" sz="18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a:t>
            </a:fld>
            <a:endParaRPr lang="ru-RU" altLang="ru-RU"/>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3381" y="1046163"/>
            <a:ext cx="2857500" cy="3028950"/>
          </a:xfrm>
          <a:prstGeom prst="rect">
            <a:avLst/>
          </a:prstGeom>
        </p:spPr>
      </p:pic>
    </p:spTree>
    <p:extLst>
      <p:ext uri="{BB962C8B-B14F-4D97-AF65-F5344CB8AC3E}">
        <p14:creationId xmlns:p14="http://schemas.microsoft.com/office/powerpoint/2010/main" val="4225455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1046163"/>
            <a:ext cx="3960738" cy="3554412"/>
          </a:xfrm>
        </p:spPr>
        <p:txBody>
          <a:bodyPr/>
          <a:lstStyle/>
          <a:p>
            <a:r>
              <a:rPr lang="en-US" sz="1400" dirty="0" smtClean="0"/>
              <a:t>If </a:t>
            </a:r>
            <a:r>
              <a:rPr lang="en-US" sz="1400" dirty="0"/>
              <a:t>you've never disassembled your faucet before, you may not know what kind of washer you need. </a:t>
            </a:r>
            <a:endParaRPr lang="en-US" sz="1400" dirty="0" smtClean="0"/>
          </a:p>
          <a:p>
            <a:r>
              <a:rPr lang="en-US" sz="1400" dirty="0" smtClean="0"/>
              <a:t>If </a:t>
            </a:r>
            <a:r>
              <a:rPr lang="en-US" sz="1400" dirty="0"/>
              <a:t>you don't already have a replacement on hand, take the parts you removed to a hardware store. </a:t>
            </a:r>
            <a:endParaRPr lang="en-US" sz="1400" dirty="0" smtClean="0"/>
          </a:p>
          <a:p>
            <a:r>
              <a:rPr lang="en-US" sz="1400" dirty="0" smtClean="0"/>
              <a:t>Find </a:t>
            </a:r>
            <a:r>
              <a:rPr lang="en-US" sz="1400" dirty="0"/>
              <a:t>an exact match for each part. </a:t>
            </a:r>
            <a:endParaRPr lang="en-US" sz="1400" dirty="0" smtClean="0"/>
          </a:p>
          <a:p>
            <a:r>
              <a:rPr lang="en-US" sz="1400" dirty="0" smtClean="0"/>
              <a:t>You </a:t>
            </a:r>
            <a:r>
              <a:rPr lang="en-US" sz="1400" dirty="0"/>
              <a:t>may be able to find a repair kit for your particular faucet instead of hunting down the </a:t>
            </a:r>
            <a:r>
              <a:rPr lang="en-US" sz="1400" dirty="0" smtClean="0"/>
              <a:t>O-rings </a:t>
            </a:r>
            <a:r>
              <a:rPr lang="en-US" sz="1400" dirty="0"/>
              <a:t>and washer individually.</a:t>
            </a:r>
          </a:p>
          <a:p>
            <a:r>
              <a:rPr lang="en-US" sz="1400" dirty="0"/>
              <a:t>If you're unsure where to look at the hardware store, ask an employee to help.</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70</a:t>
            </a:fld>
            <a:endParaRPr lang="ru-RU" altLang="ru-RU"/>
          </a:p>
        </p:txBody>
      </p:sp>
      <p:pic>
        <p:nvPicPr>
          <p:cNvPr id="6" name="Picture 5"/>
          <p:cNvPicPr>
            <a:picLocks noChangeAspect="1"/>
          </p:cNvPicPr>
          <p:nvPr/>
        </p:nvPicPr>
        <p:blipFill>
          <a:blip r:embed="rId2"/>
          <a:stretch>
            <a:fillRect/>
          </a:stretch>
        </p:blipFill>
        <p:spPr>
          <a:xfrm>
            <a:off x="5459110" y="1061377"/>
            <a:ext cx="3455049" cy="2591287"/>
          </a:xfrm>
          <a:prstGeom prst="rect">
            <a:avLst/>
          </a:prstGeom>
        </p:spPr>
      </p:pic>
    </p:spTree>
    <p:extLst>
      <p:ext uri="{BB962C8B-B14F-4D97-AF65-F5344CB8AC3E}">
        <p14:creationId xmlns:p14="http://schemas.microsoft.com/office/powerpoint/2010/main" val="3721417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1046163"/>
            <a:ext cx="3960738" cy="3554412"/>
          </a:xfrm>
        </p:spPr>
        <p:txBody>
          <a:bodyPr/>
          <a:lstStyle/>
          <a:p>
            <a:r>
              <a:rPr lang="en-US" sz="1400" dirty="0"/>
              <a:t>You can simply slip the washer in place. </a:t>
            </a:r>
            <a:endParaRPr lang="en-US" sz="1400" dirty="0" smtClean="0"/>
          </a:p>
          <a:p>
            <a:r>
              <a:rPr lang="en-US" sz="1400" dirty="0" smtClean="0"/>
              <a:t>From </a:t>
            </a:r>
            <a:r>
              <a:rPr lang="en-US" sz="1400" dirty="0"/>
              <a:t>here, you're basically working in reverse order. </a:t>
            </a:r>
            <a:endParaRPr lang="en-US" sz="1400" dirty="0" smtClean="0"/>
          </a:p>
          <a:p>
            <a:r>
              <a:rPr lang="en-US" sz="1400" dirty="0" smtClean="0"/>
              <a:t>The </a:t>
            </a:r>
            <a:r>
              <a:rPr lang="en-US" sz="1400" dirty="0"/>
              <a:t>washer should fit the same as the one you </a:t>
            </a:r>
            <a:r>
              <a:rPr lang="en-US" sz="1400" dirty="0" smtClean="0"/>
              <a:t>removed.</a:t>
            </a:r>
            <a:r>
              <a:rPr lang="en-US" sz="1400" baseline="30000" dirty="0" smtClean="0"/>
              <a:t> </a:t>
            </a:r>
          </a:p>
          <a:p>
            <a:r>
              <a:rPr lang="en-US" sz="1400" dirty="0" smtClean="0"/>
              <a:t>Make </a:t>
            </a:r>
            <a:r>
              <a:rPr lang="en-US" sz="1400" dirty="0"/>
              <a:t>sure you place the washer in the exact same position as the original one.</a:t>
            </a:r>
          </a:p>
          <a:p>
            <a:endParaRPr lang="en-US" sz="1600" dirty="0"/>
          </a:p>
          <a:p>
            <a:endParaRPr lang="en-US"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71</a:t>
            </a:fld>
            <a:endParaRPr lang="ru-RU" altLang="ru-RU"/>
          </a:p>
        </p:txBody>
      </p:sp>
      <p:pic>
        <p:nvPicPr>
          <p:cNvPr id="6" name="Picture 5"/>
          <p:cNvPicPr>
            <a:picLocks noChangeAspect="1"/>
          </p:cNvPicPr>
          <p:nvPr/>
        </p:nvPicPr>
        <p:blipFill>
          <a:blip r:embed="rId2"/>
          <a:stretch>
            <a:fillRect/>
          </a:stretch>
        </p:blipFill>
        <p:spPr>
          <a:xfrm>
            <a:off x="5424088" y="1046163"/>
            <a:ext cx="3475334" cy="2606501"/>
          </a:xfrm>
          <a:prstGeom prst="rect">
            <a:avLst/>
          </a:prstGeom>
        </p:spPr>
      </p:pic>
    </p:spTree>
    <p:extLst>
      <p:ext uri="{BB962C8B-B14F-4D97-AF65-F5344CB8AC3E}">
        <p14:creationId xmlns:p14="http://schemas.microsoft.com/office/powerpoint/2010/main" val="18184674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1046163"/>
            <a:ext cx="3960738" cy="3554412"/>
          </a:xfrm>
        </p:spPr>
        <p:txBody>
          <a:bodyPr/>
          <a:lstStyle/>
          <a:p>
            <a:r>
              <a:rPr lang="en-US" sz="1400" dirty="0" smtClean="0"/>
              <a:t>Either </a:t>
            </a:r>
            <a:r>
              <a:rPr lang="en-US" sz="1400" dirty="0"/>
              <a:t>screw the stem back on, or place it back over the washer. </a:t>
            </a:r>
            <a:endParaRPr lang="en-US" sz="1400" dirty="0" smtClean="0"/>
          </a:p>
          <a:p>
            <a:r>
              <a:rPr lang="en-US" sz="1400" dirty="0" smtClean="0"/>
              <a:t>Then</a:t>
            </a:r>
            <a:r>
              <a:rPr lang="en-US" sz="1400" dirty="0"/>
              <a:t>, place the screw you removed back in place using your Phillips head screwdriver or </a:t>
            </a:r>
            <a:r>
              <a:rPr lang="en-US" sz="1400" dirty="0" err="1"/>
              <a:t>allen</a:t>
            </a:r>
            <a:r>
              <a:rPr lang="en-US" sz="1400" dirty="0"/>
              <a:t> wrench. </a:t>
            </a:r>
            <a:endParaRPr lang="en-US" sz="1400" dirty="0" smtClean="0"/>
          </a:p>
          <a:p>
            <a:r>
              <a:rPr lang="en-US" sz="1400" dirty="0" smtClean="0"/>
              <a:t>Make </a:t>
            </a:r>
            <a:r>
              <a:rPr lang="en-US" sz="1400" dirty="0"/>
              <a:t>sure you tighten the screw to get the stem </a:t>
            </a:r>
            <a:r>
              <a:rPr lang="en-US" sz="1400" dirty="0" smtClean="0"/>
              <a:t>secure.</a:t>
            </a:r>
          </a:p>
          <a:p>
            <a:r>
              <a:rPr lang="en-US" sz="1400" dirty="0" smtClean="0"/>
              <a:t>If </a:t>
            </a:r>
            <a:r>
              <a:rPr lang="en-US" sz="1400" dirty="0"/>
              <a:t>you removed the handle, put it back in place before placing the screw back in place.</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72</a:t>
            </a:fld>
            <a:endParaRPr lang="ru-RU" altLang="ru-RU"/>
          </a:p>
        </p:txBody>
      </p:sp>
      <p:pic>
        <p:nvPicPr>
          <p:cNvPr id="6" name="Picture 5"/>
          <p:cNvPicPr>
            <a:picLocks noChangeAspect="1"/>
          </p:cNvPicPr>
          <p:nvPr/>
        </p:nvPicPr>
        <p:blipFill>
          <a:blip r:embed="rId2"/>
          <a:stretch>
            <a:fillRect/>
          </a:stretch>
        </p:blipFill>
        <p:spPr>
          <a:xfrm>
            <a:off x="5508104" y="1046163"/>
            <a:ext cx="3430059" cy="2572544"/>
          </a:xfrm>
          <a:prstGeom prst="rect">
            <a:avLst/>
          </a:prstGeom>
        </p:spPr>
      </p:pic>
    </p:spTree>
    <p:extLst>
      <p:ext uri="{BB962C8B-B14F-4D97-AF65-F5344CB8AC3E}">
        <p14:creationId xmlns:p14="http://schemas.microsoft.com/office/powerpoint/2010/main" val="2487941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8a. Replace a Washer in a Faucet</a:t>
            </a:r>
            <a:endParaRPr lang="en-US" sz="2800" dirty="0"/>
          </a:p>
        </p:txBody>
      </p:sp>
      <p:sp>
        <p:nvSpPr>
          <p:cNvPr id="3" name="Content Placeholder 2"/>
          <p:cNvSpPr>
            <a:spLocks noGrp="1"/>
          </p:cNvSpPr>
          <p:nvPr>
            <p:ph idx="1"/>
          </p:nvPr>
        </p:nvSpPr>
        <p:spPr>
          <a:xfrm>
            <a:off x="1403350" y="1046163"/>
            <a:ext cx="3960738" cy="3554412"/>
          </a:xfrm>
        </p:spPr>
        <p:txBody>
          <a:bodyPr/>
          <a:lstStyle/>
          <a:p>
            <a:r>
              <a:rPr lang="en-US" sz="1400" dirty="0"/>
              <a:t>Put the cap back in place </a:t>
            </a:r>
            <a:r>
              <a:rPr lang="en-US" sz="1400" dirty="0" smtClean="0"/>
              <a:t>by </a:t>
            </a:r>
            <a:r>
              <a:rPr lang="en-US" sz="1400" dirty="0"/>
              <a:t>simply </a:t>
            </a:r>
            <a:r>
              <a:rPr lang="en-US" sz="1400" dirty="0" smtClean="0"/>
              <a:t>snapping </a:t>
            </a:r>
            <a:r>
              <a:rPr lang="en-US" sz="1400" dirty="0"/>
              <a:t>the cap back on. </a:t>
            </a:r>
            <a:endParaRPr lang="en-US" sz="1400" dirty="0" smtClean="0"/>
          </a:p>
          <a:p>
            <a:r>
              <a:rPr lang="en-US" sz="1400" dirty="0" smtClean="0"/>
              <a:t>Now</a:t>
            </a:r>
            <a:r>
              <a:rPr lang="en-US" sz="1400" dirty="0"/>
              <a:t>, your faucet should no longer leak. </a:t>
            </a:r>
            <a:endParaRPr lang="en-US" sz="1400" dirty="0" smtClean="0"/>
          </a:p>
          <a:p>
            <a:r>
              <a:rPr lang="en-US" sz="1400" dirty="0" smtClean="0"/>
              <a:t>You </a:t>
            </a:r>
            <a:r>
              <a:rPr lang="en-US" sz="1400" dirty="0"/>
              <a:t>can turn the water back on and run your </a:t>
            </a:r>
            <a:r>
              <a:rPr lang="en-US" sz="1400" dirty="0" smtClean="0"/>
              <a:t>faucet.</a:t>
            </a:r>
          </a:p>
          <a:p>
            <a:r>
              <a:rPr lang="en-US" sz="1400" dirty="0" smtClean="0"/>
              <a:t>Once </a:t>
            </a:r>
            <a:r>
              <a:rPr lang="en-US" sz="1400" dirty="0"/>
              <a:t>the cap is in place, turn the water valve counter clockwise to switch the faucet back on.</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73</a:t>
            </a:fld>
            <a:endParaRPr lang="ru-RU" altLang="ru-RU"/>
          </a:p>
        </p:txBody>
      </p:sp>
      <p:pic>
        <p:nvPicPr>
          <p:cNvPr id="6" name="Picture 5"/>
          <p:cNvPicPr>
            <a:picLocks noChangeAspect="1"/>
          </p:cNvPicPr>
          <p:nvPr/>
        </p:nvPicPr>
        <p:blipFill>
          <a:blip r:embed="rId2"/>
          <a:stretch>
            <a:fillRect/>
          </a:stretch>
        </p:blipFill>
        <p:spPr>
          <a:xfrm>
            <a:off x="5436096" y="1046163"/>
            <a:ext cx="3526069" cy="2644552"/>
          </a:xfrm>
          <a:prstGeom prst="rect">
            <a:avLst/>
          </a:prstGeom>
        </p:spPr>
      </p:pic>
    </p:spTree>
    <p:extLst>
      <p:ext uri="{BB962C8B-B14F-4D97-AF65-F5344CB8AC3E}">
        <p14:creationId xmlns:p14="http://schemas.microsoft.com/office/powerpoint/2010/main" val="566922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8b. 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a:t>Locate the sink trap. </a:t>
            </a:r>
            <a:endParaRPr lang="en-US" sz="1400" dirty="0" smtClean="0"/>
          </a:p>
          <a:p>
            <a:r>
              <a:rPr lang="en-US" sz="1400" dirty="0" smtClean="0"/>
              <a:t>Look </a:t>
            </a:r>
            <a:r>
              <a:rPr lang="en-US" sz="1400" dirty="0"/>
              <a:t>under your sink and locate a pipe with a J or P-like curve. </a:t>
            </a:r>
            <a:endParaRPr lang="en-US" sz="1400" dirty="0" smtClean="0"/>
          </a:p>
          <a:p>
            <a:r>
              <a:rPr lang="en-US" sz="1400" dirty="0" smtClean="0"/>
              <a:t>This </a:t>
            </a:r>
            <a:r>
              <a:rPr lang="en-US" sz="1400" dirty="0"/>
              <a:t>is your sink trap. </a:t>
            </a:r>
            <a:endParaRPr lang="en-US" sz="1400" dirty="0" smtClean="0"/>
          </a:p>
          <a:p>
            <a:r>
              <a:rPr lang="en-US" sz="1400" dirty="0" smtClean="0"/>
              <a:t>The </a:t>
            </a:r>
            <a:r>
              <a:rPr lang="en-US" sz="1400" dirty="0"/>
              <a:t>sink trap is located in between the tail pipe and the waste </a:t>
            </a:r>
            <a:r>
              <a:rPr lang="en-US" sz="1400" dirty="0" smtClean="0"/>
              <a:t>pipe.</a:t>
            </a:r>
          </a:p>
          <a:p>
            <a:r>
              <a:rPr lang="en-US" sz="1400" dirty="0" smtClean="0"/>
              <a:t>The </a:t>
            </a:r>
            <a:r>
              <a:rPr lang="en-US" sz="1400" dirty="0"/>
              <a:t>tail pipe is the pipe that connects directly to your sink, and the waste pipe is the pipe that connects to the wall.</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74</a:t>
            </a:fld>
            <a:endParaRPr lang="ru-RU" altLang="ru-RU"/>
          </a:p>
        </p:txBody>
      </p:sp>
      <p:pic>
        <p:nvPicPr>
          <p:cNvPr id="5" name="Picture 4"/>
          <p:cNvPicPr>
            <a:picLocks noChangeAspect="1"/>
          </p:cNvPicPr>
          <p:nvPr/>
        </p:nvPicPr>
        <p:blipFill>
          <a:blip r:embed="rId2"/>
          <a:stretch>
            <a:fillRect/>
          </a:stretch>
        </p:blipFill>
        <p:spPr>
          <a:xfrm>
            <a:off x="5184734" y="1046163"/>
            <a:ext cx="3502066" cy="2626550"/>
          </a:xfrm>
          <a:prstGeom prst="rect">
            <a:avLst/>
          </a:prstGeom>
        </p:spPr>
      </p:pic>
    </p:spTree>
    <p:extLst>
      <p:ext uri="{BB962C8B-B14F-4D97-AF65-F5344CB8AC3E}">
        <p14:creationId xmlns:p14="http://schemas.microsoft.com/office/powerpoint/2010/main" val="1141456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8b. 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a:t>Place a bucket underneath the sink trap. </a:t>
            </a:r>
            <a:endParaRPr lang="en-US" sz="1400" dirty="0" smtClean="0"/>
          </a:p>
          <a:p>
            <a:r>
              <a:rPr lang="en-US" sz="1400" dirty="0" smtClean="0"/>
              <a:t>You </a:t>
            </a:r>
            <a:r>
              <a:rPr lang="en-US" sz="1400" dirty="0"/>
              <a:t>can use a regular gallon bucket, or any type of water collecting device like a dishpan. </a:t>
            </a:r>
            <a:endParaRPr lang="en-US" sz="1400" dirty="0" smtClean="0"/>
          </a:p>
          <a:p>
            <a:r>
              <a:rPr lang="en-US" sz="1400" dirty="0" smtClean="0"/>
              <a:t>The </a:t>
            </a:r>
            <a:r>
              <a:rPr lang="en-US" sz="1400" dirty="0"/>
              <a:t>bucket will be used to catch any water, dirt, and grime that comes out as you remove the sink trap</a:t>
            </a:r>
            <a:r>
              <a:rPr lang="en-US" sz="1400" dirty="0" smtClean="0"/>
              <a:t>.</a:t>
            </a:r>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75</a:t>
            </a:fld>
            <a:endParaRPr lang="ru-RU" altLang="ru-RU"/>
          </a:p>
        </p:txBody>
      </p:sp>
      <p:pic>
        <p:nvPicPr>
          <p:cNvPr id="6" name="Picture 5"/>
          <p:cNvPicPr>
            <a:picLocks noChangeAspect="1"/>
          </p:cNvPicPr>
          <p:nvPr/>
        </p:nvPicPr>
        <p:blipFill>
          <a:blip r:embed="rId2"/>
          <a:stretch>
            <a:fillRect/>
          </a:stretch>
        </p:blipFill>
        <p:spPr>
          <a:xfrm>
            <a:off x="5292080" y="1046163"/>
            <a:ext cx="3526069" cy="2644552"/>
          </a:xfrm>
          <a:prstGeom prst="rect">
            <a:avLst/>
          </a:prstGeom>
        </p:spPr>
      </p:pic>
    </p:spTree>
    <p:extLst>
      <p:ext uri="{BB962C8B-B14F-4D97-AF65-F5344CB8AC3E}">
        <p14:creationId xmlns:p14="http://schemas.microsoft.com/office/powerpoint/2010/main" val="21242105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8b. 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smtClean="0"/>
              <a:t>Begin </a:t>
            </a:r>
            <a:r>
              <a:rPr lang="en-US" sz="1400" dirty="0"/>
              <a:t>by loosening the slip joint nuts on each end of the sink trap (on each end of the J or P). </a:t>
            </a:r>
            <a:endParaRPr lang="en-US" sz="1400" dirty="0" smtClean="0"/>
          </a:p>
          <a:p>
            <a:r>
              <a:rPr lang="en-US" sz="1400" dirty="0" smtClean="0"/>
              <a:t>You </a:t>
            </a:r>
            <a:r>
              <a:rPr lang="en-US" sz="1400" dirty="0"/>
              <a:t>can do this either manually, using your hands, or you can use a wrench. </a:t>
            </a:r>
            <a:endParaRPr lang="en-US" sz="1400" dirty="0" smtClean="0"/>
          </a:p>
          <a:p>
            <a:r>
              <a:rPr lang="en-US" sz="1400" dirty="0" smtClean="0"/>
              <a:t>Once </a:t>
            </a:r>
            <a:r>
              <a:rPr lang="en-US" sz="1400" dirty="0"/>
              <a:t>the joint nuts are loose, continue to untighten them with your </a:t>
            </a:r>
            <a:r>
              <a:rPr lang="en-US" sz="1400" dirty="0" smtClean="0"/>
              <a:t>hands.</a:t>
            </a:r>
          </a:p>
          <a:p>
            <a:r>
              <a:rPr lang="en-US" sz="1400" dirty="0" smtClean="0"/>
              <a:t>If </a:t>
            </a:r>
            <a:r>
              <a:rPr lang="en-US" sz="1400" dirty="0"/>
              <a:t>your sink trap has a decorative or metal finish, then use a strap wrench to loosen the slip joints to prevent scratching. </a:t>
            </a:r>
            <a:endParaRPr lang="en-US" sz="1400" dirty="0" smtClean="0"/>
          </a:p>
          <a:p>
            <a:r>
              <a:rPr lang="en-US" sz="1400" dirty="0" smtClean="0"/>
              <a:t>You </a:t>
            </a:r>
            <a:r>
              <a:rPr lang="en-US" sz="1400" dirty="0"/>
              <a:t>can also place duct tape on the parts of the wrench that come into contact with your pipes to prevent scratching.</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76</a:t>
            </a:fld>
            <a:endParaRPr lang="ru-RU" altLang="ru-RU"/>
          </a:p>
        </p:txBody>
      </p:sp>
      <p:pic>
        <p:nvPicPr>
          <p:cNvPr id="6" name="Picture 5"/>
          <p:cNvPicPr>
            <a:picLocks noChangeAspect="1"/>
          </p:cNvPicPr>
          <p:nvPr/>
        </p:nvPicPr>
        <p:blipFill>
          <a:blip r:embed="rId2"/>
          <a:stretch>
            <a:fillRect/>
          </a:stretch>
        </p:blipFill>
        <p:spPr>
          <a:xfrm>
            <a:off x="5148064" y="1046163"/>
            <a:ext cx="3622080" cy="2716560"/>
          </a:xfrm>
          <a:prstGeom prst="rect">
            <a:avLst/>
          </a:prstGeom>
        </p:spPr>
      </p:pic>
    </p:spTree>
    <p:extLst>
      <p:ext uri="{BB962C8B-B14F-4D97-AF65-F5344CB8AC3E}">
        <p14:creationId xmlns:p14="http://schemas.microsoft.com/office/powerpoint/2010/main" val="10337245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8b. 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smtClean="0"/>
              <a:t>As </a:t>
            </a:r>
            <a:r>
              <a:rPr lang="en-US" sz="1400" dirty="0"/>
              <a:t>you remove the sink trap, make sure to locate the O-rings. </a:t>
            </a:r>
            <a:endParaRPr lang="en-US" sz="1400" dirty="0" smtClean="0"/>
          </a:p>
          <a:p>
            <a:r>
              <a:rPr lang="en-US" sz="1400" dirty="0" smtClean="0"/>
              <a:t>There </a:t>
            </a:r>
            <a:r>
              <a:rPr lang="en-US" sz="1400" dirty="0"/>
              <a:t>should be two; one on each side of the J. </a:t>
            </a:r>
            <a:endParaRPr lang="en-US" sz="1400" dirty="0" smtClean="0"/>
          </a:p>
          <a:p>
            <a:r>
              <a:rPr lang="en-US" sz="1400" dirty="0" smtClean="0"/>
              <a:t>Place </a:t>
            </a:r>
            <a:r>
              <a:rPr lang="en-US" sz="1400" dirty="0"/>
              <a:t>them somewhere safe. </a:t>
            </a:r>
            <a:endParaRPr lang="en-US" sz="1400" dirty="0" smtClean="0"/>
          </a:p>
          <a:p>
            <a:r>
              <a:rPr lang="en-US" sz="1400" dirty="0" smtClean="0"/>
              <a:t>The </a:t>
            </a:r>
            <a:r>
              <a:rPr lang="en-US" sz="1400" dirty="0"/>
              <a:t>O-rings are used to seal the connection between the sink trap and the tail and waste </a:t>
            </a:r>
            <a:r>
              <a:rPr lang="en-US" sz="1400" dirty="0" smtClean="0"/>
              <a:t>pipes.</a:t>
            </a:r>
          </a:p>
          <a:p>
            <a:r>
              <a:rPr lang="en-US" sz="1400" dirty="0" smtClean="0"/>
              <a:t>Take </a:t>
            </a:r>
            <a:r>
              <a:rPr lang="en-US" sz="1400" dirty="0"/>
              <a:t>a picture of the trap before you remove it to help you reassemble the sink trap correctly.</a:t>
            </a:r>
          </a:p>
          <a:p>
            <a:r>
              <a:rPr lang="en-US" sz="1400" dirty="0"/>
              <a:t>Clog the waste pipe with a cloth or rag to prevent sewer gases from entering your home.</a:t>
            </a:r>
          </a:p>
          <a:p>
            <a:endParaRPr lang="en-US" sz="14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77</a:t>
            </a:fld>
            <a:endParaRPr lang="ru-RU" altLang="ru-RU"/>
          </a:p>
        </p:txBody>
      </p:sp>
      <p:pic>
        <p:nvPicPr>
          <p:cNvPr id="8" name="Picture 7"/>
          <p:cNvPicPr>
            <a:picLocks noChangeAspect="1"/>
          </p:cNvPicPr>
          <p:nvPr/>
        </p:nvPicPr>
        <p:blipFill>
          <a:blip r:embed="rId2"/>
          <a:stretch>
            <a:fillRect/>
          </a:stretch>
        </p:blipFill>
        <p:spPr>
          <a:xfrm>
            <a:off x="5220072" y="1046163"/>
            <a:ext cx="3718090" cy="2788568"/>
          </a:xfrm>
          <a:prstGeom prst="rect">
            <a:avLst/>
          </a:prstGeom>
        </p:spPr>
      </p:pic>
    </p:spTree>
    <p:extLst>
      <p:ext uri="{BB962C8B-B14F-4D97-AF65-F5344CB8AC3E}">
        <p14:creationId xmlns:p14="http://schemas.microsoft.com/office/powerpoint/2010/main" val="4379140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8b. 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smtClean="0"/>
              <a:t>Take </a:t>
            </a:r>
            <a:r>
              <a:rPr lang="en-US" sz="1400" dirty="0"/>
              <a:t>the sink trap to a separate sink or outside to rinse. </a:t>
            </a:r>
            <a:endParaRPr lang="en-US" sz="1400" dirty="0" smtClean="0"/>
          </a:p>
          <a:p>
            <a:r>
              <a:rPr lang="en-US" sz="1400" dirty="0" smtClean="0"/>
              <a:t>Rinse </a:t>
            </a:r>
            <a:r>
              <a:rPr lang="en-US" sz="1400" dirty="0"/>
              <a:t>the trap thoroughly until all the loose dirt and grime are removed.</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78</a:t>
            </a:fld>
            <a:endParaRPr lang="ru-RU" altLang="ru-RU"/>
          </a:p>
        </p:txBody>
      </p:sp>
      <p:pic>
        <p:nvPicPr>
          <p:cNvPr id="6" name="Picture 5"/>
          <p:cNvPicPr>
            <a:picLocks noChangeAspect="1"/>
          </p:cNvPicPr>
          <p:nvPr/>
        </p:nvPicPr>
        <p:blipFill>
          <a:blip r:embed="rId2"/>
          <a:stretch>
            <a:fillRect/>
          </a:stretch>
        </p:blipFill>
        <p:spPr>
          <a:xfrm>
            <a:off x="5079432" y="1046163"/>
            <a:ext cx="3718090" cy="2788568"/>
          </a:xfrm>
          <a:prstGeom prst="rect">
            <a:avLst/>
          </a:prstGeom>
        </p:spPr>
      </p:pic>
    </p:spTree>
    <p:extLst>
      <p:ext uri="{BB962C8B-B14F-4D97-AF65-F5344CB8AC3E}">
        <p14:creationId xmlns:p14="http://schemas.microsoft.com/office/powerpoint/2010/main" val="18178512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8b. Clean Out a Sink Trap</a:t>
            </a:r>
            <a:endParaRPr lang="en-US" sz="2800" dirty="0"/>
          </a:p>
        </p:txBody>
      </p:sp>
      <p:sp>
        <p:nvSpPr>
          <p:cNvPr id="3" name="Content Placeholder 2"/>
          <p:cNvSpPr>
            <a:spLocks noGrp="1"/>
          </p:cNvSpPr>
          <p:nvPr>
            <p:ph idx="1"/>
          </p:nvPr>
        </p:nvSpPr>
        <p:spPr>
          <a:xfrm>
            <a:off x="1403350" y="1046163"/>
            <a:ext cx="3672706" cy="3554412"/>
          </a:xfrm>
        </p:spPr>
        <p:txBody>
          <a:bodyPr/>
          <a:lstStyle/>
          <a:p>
            <a:r>
              <a:rPr lang="en-US" sz="1400" dirty="0"/>
              <a:t>Scrub the sink trap with a bottle brush. </a:t>
            </a:r>
            <a:endParaRPr lang="en-US" sz="1400" dirty="0" smtClean="0"/>
          </a:p>
          <a:p>
            <a:r>
              <a:rPr lang="en-US" sz="1400" dirty="0" smtClean="0"/>
              <a:t>You </a:t>
            </a:r>
            <a:r>
              <a:rPr lang="en-US" sz="1400" dirty="0"/>
              <a:t>can also use a dishwashing detergent to remove any dirt and grime as you scrub the sink trap. </a:t>
            </a:r>
            <a:endParaRPr lang="en-US" sz="1400" dirty="0" smtClean="0"/>
          </a:p>
          <a:p>
            <a:r>
              <a:rPr lang="en-US" sz="1400" dirty="0" smtClean="0"/>
              <a:t>Scrub </a:t>
            </a:r>
            <a:r>
              <a:rPr lang="en-US" sz="1400" dirty="0"/>
              <a:t>the sink trap until all the dirt and grime are </a:t>
            </a:r>
            <a:r>
              <a:rPr lang="en-US" sz="1400" dirty="0" smtClean="0"/>
              <a:t>removed.</a:t>
            </a:r>
          </a:p>
          <a:p>
            <a:r>
              <a:rPr lang="en-US" sz="1400" dirty="0" smtClean="0"/>
              <a:t>At </a:t>
            </a:r>
            <a:r>
              <a:rPr lang="en-US" sz="1400" dirty="0"/>
              <a:t>this point, you can use the bottle brush to scrub and remove any dirt and grime from the end of the tail pipe as well.</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79</a:t>
            </a:fld>
            <a:endParaRPr lang="ru-RU" altLang="ru-RU"/>
          </a:p>
        </p:txBody>
      </p:sp>
      <p:pic>
        <p:nvPicPr>
          <p:cNvPr id="7" name="Picture 6"/>
          <p:cNvPicPr>
            <a:picLocks noChangeAspect="1"/>
          </p:cNvPicPr>
          <p:nvPr/>
        </p:nvPicPr>
        <p:blipFill>
          <a:blip r:embed="rId2"/>
          <a:stretch>
            <a:fillRect/>
          </a:stretch>
        </p:blipFill>
        <p:spPr>
          <a:xfrm>
            <a:off x="5364088" y="1046163"/>
            <a:ext cx="3430059" cy="2572544"/>
          </a:xfrm>
          <a:prstGeom prst="rect">
            <a:avLst/>
          </a:prstGeom>
        </p:spPr>
      </p:pic>
    </p:spTree>
    <p:extLst>
      <p:ext uri="{BB962C8B-B14F-4D97-AF65-F5344CB8AC3E}">
        <p14:creationId xmlns:p14="http://schemas.microsoft.com/office/powerpoint/2010/main" val="1992793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8CCDFAF-711C-419E-B7EB-9D4E1B2FD227}" type="slidenum">
              <a:rPr lang="ru-RU" altLang="ru-RU"/>
              <a:pPr/>
              <a:t>8</a:t>
            </a:fld>
            <a:endParaRPr lang="ru-RU" altLang="ru-RU"/>
          </a:p>
        </p:txBody>
      </p:sp>
      <p:sp>
        <p:nvSpPr>
          <p:cNvPr id="195586" name="Rectangle 2"/>
          <p:cNvSpPr>
            <a:spLocks noGrp="1" noChangeArrowheads="1"/>
          </p:cNvSpPr>
          <p:nvPr>
            <p:ph type="title"/>
          </p:nvPr>
        </p:nvSpPr>
        <p:spPr>
          <a:xfrm>
            <a:off x="1403350" y="250825"/>
            <a:ext cx="7345363" cy="917575"/>
          </a:xfrm>
        </p:spPr>
        <p:txBody>
          <a:bodyPr/>
          <a:lstStyle/>
          <a:p>
            <a:r>
              <a:rPr lang="en-US" altLang="ru-RU" dirty="0" smtClean="0"/>
              <a:t>Requirement 2</a:t>
            </a:r>
            <a:endParaRPr lang="en-US" altLang="ru-RU" dirty="0"/>
          </a:p>
        </p:txBody>
      </p:sp>
      <p:sp>
        <p:nvSpPr>
          <p:cNvPr id="195587" name="Rectangle 3"/>
          <p:cNvSpPr>
            <a:spLocks noGrp="1" noChangeArrowheads="1"/>
          </p:cNvSpPr>
          <p:nvPr>
            <p:ph type="body" idx="1"/>
          </p:nvPr>
        </p:nvSpPr>
        <p:spPr>
          <a:xfrm>
            <a:off x="1403350" y="1276350"/>
            <a:ext cx="7345363" cy="3513138"/>
          </a:xfrm>
        </p:spPr>
        <p:txBody>
          <a:bodyPr/>
          <a:lstStyle/>
          <a:p>
            <a:pPr marL="0" indent="0">
              <a:buNone/>
            </a:pPr>
            <a:r>
              <a:rPr lang="en-US" sz="1600" dirty="0"/>
              <a:t>Do the following:</a:t>
            </a:r>
          </a:p>
          <a:p>
            <a:pPr lvl="1">
              <a:buFont typeface="+mj-lt"/>
              <a:buAutoNum type="alphaLcPeriod"/>
            </a:pPr>
            <a:r>
              <a:rPr lang="en-US" sz="1600" dirty="0"/>
              <a:t>Make a drawing and explain how a home hot- and cold- water supply system works. Tell how you would make it safe from freezing.</a:t>
            </a:r>
          </a:p>
          <a:p>
            <a:pPr lvl="1">
              <a:buFont typeface="+mj-lt"/>
              <a:buAutoNum type="alphaLcPeriod"/>
            </a:pPr>
            <a:r>
              <a:rPr lang="en-US" sz="1600" dirty="0"/>
              <a:t>Make a drawing and explain the drainage system of the plumbing in a house. Show and explain the use of drains and vents.</a:t>
            </a:r>
          </a:p>
          <a:p>
            <a:pPr>
              <a:lnSpc>
                <a:spcPct val="90000"/>
              </a:lnSpc>
            </a:pPr>
            <a:endParaRPr lang="en-US" altLang="ru-RU"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34950"/>
            <a:ext cx="914400" cy="933450"/>
          </a:xfrm>
          <a:prstGeom prst="rect">
            <a:avLst/>
          </a:prstGeom>
        </p:spPr>
      </p:pic>
    </p:spTree>
    <p:extLst>
      <p:ext uri="{BB962C8B-B14F-4D97-AF65-F5344CB8AC3E}">
        <p14:creationId xmlns:p14="http://schemas.microsoft.com/office/powerpoint/2010/main" val="3815125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8b. Clean Out a Sink Trap</a:t>
            </a:r>
            <a:endParaRPr lang="en-US" sz="2800" dirty="0"/>
          </a:p>
        </p:txBody>
      </p:sp>
      <p:sp>
        <p:nvSpPr>
          <p:cNvPr id="3" name="Content Placeholder 2"/>
          <p:cNvSpPr>
            <a:spLocks noGrp="1"/>
          </p:cNvSpPr>
          <p:nvPr>
            <p:ph idx="1"/>
          </p:nvPr>
        </p:nvSpPr>
        <p:spPr>
          <a:xfrm>
            <a:off x="1259632" y="988368"/>
            <a:ext cx="4464496" cy="3853507"/>
          </a:xfrm>
        </p:spPr>
        <p:txBody>
          <a:bodyPr/>
          <a:lstStyle/>
          <a:p>
            <a:r>
              <a:rPr lang="en-US" sz="1400" dirty="0"/>
              <a:t>Reassemble the </a:t>
            </a:r>
            <a:r>
              <a:rPr lang="en-US" sz="1400" dirty="0" smtClean="0"/>
              <a:t>trap by placing </a:t>
            </a:r>
            <a:r>
              <a:rPr lang="en-US" sz="1400" dirty="0"/>
              <a:t>the slip joint nuts onto the tail and waste pipes first. </a:t>
            </a:r>
            <a:endParaRPr lang="en-US" sz="1400" dirty="0" smtClean="0"/>
          </a:p>
          <a:p>
            <a:r>
              <a:rPr lang="en-US" sz="1400" dirty="0" smtClean="0"/>
              <a:t>Slip </a:t>
            </a:r>
            <a:r>
              <a:rPr lang="en-US" sz="1400" dirty="0"/>
              <a:t>the O-rings back onto the tail and waste pipes. </a:t>
            </a:r>
            <a:endParaRPr lang="en-US" sz="1400" dirty="0" smtClean="0"/>
          </a:p>
          <a:p>
            <a:r>
              <a:rPr lang="en-US" sz="1400" dirty="0" smtClean="0"/>
              <a:t>Then </a:t>
            </a:r>
            <a:r>
              <a:rPr lang="en-US" sz="1400" dirty="0"/>
              <a:t>place the sink trap between the tail and waste pipes. </a:t>
            </a:r>
            <a:endParaRPr lang="en-US" sz="1400" dirty="0" smtClean="0"/>
          </a:p>
          <a:p>
            <a:r>
              <a:rPr lang="en-US" sz="1400" dirty="0" smtClean="0"/>
              <a:t>Use </a:t>
            </a:r>
            <a:r>
              <a:rPr lang="en-US" sz="1400" dirty="0"/>
              <a:t>your hands to tighten the slip joint nuts over the ends of the sink </a:t>
            </a:r>
            <a:r>
              <a:rPr lang="en-US" sz="1400" dirty="0" smtClean="0"/>
              <a:t>trap.</a:t>
            </a:r>
          </a:p>
          <a:p>
            <a:r>
              <a:rPr lang="en-US" sz="1400" dirty="0" smtClean="0"/>
              <a:t>Use </a:t>
            </a:r>
            <a:r>
              <a:rPr lang="en-US" sz="1400" dirty="0"/>
              <a:t>your wrench to finish tightening the slip joint nuts. </a:t>
            </a:r>
            <a:endParaRPr lang="en-US" sz="1400" dirty="0" smtClean="0"/>
          </a:p>
          <a:p>
            <a:r>
              <a:rPr lang="en-US" sz="1400" dirty="0" smtClean="0"/>
              <a:t>Only </a:t>
            </a:r>
            <a:r>
              <a:rPr lang="en-US" sz="1400" dirty="0"/>
              <a:t>tighten the slip joints nuts a quarter turn more. </a:t>
            </a:r>
            <a:endParaRPr lang="en-US" sz="1400" dirty="0" smtClean="0"/>
          </a:p>
          <a:p>
            <a:r>
              <a:rPr lang="en-US" sz="1400" dirty="0" smtClean="0"/>
              <a:t>Try </a:t>
            </a:r>
            <a:r>
              <a:rPr lang="en-US" sz="1400" dirty="0"/>
              <a:t>not to tighten them too </a:t>
            </a:r>
            <a:r>
              <a:rPr lang="en-US" sz="1400" dirty="0" smtClean="0"/>
              <a:t>tight as this </a:t>
            </a:r>
            <a:r>
              <a:rPr lang="en-US" sz="1400" dirty="0"/>
              <a:t>can cause your pipes to crack and </a:t>
            </a:r>
            <a:r>
              <a:rPr lang="en-US" sz="1400" dirty="0" smtClean="0"/>
              <a:t>break.</a:t>
            </a:r>
            <a:endParaRPr lang="en-US" sz="1400" dirty="0"/>
          </a:p>
          <a:p>
            <a:r>
              <a:rPr lang="en-US" sz="1400" dirty="0"/>
              <a:t>If there’s rust on the P trap, replace it before it has a chance to leak.</a:t>
            </a:r>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80</a:t>
            </a:fld>
            <a:endParaRPr lang="ru-RU" altLang="ru-RU"/>
          </a:p>
        </p:txBody>
      </p:sp>
      <p:pic>
        <p:nvPicPr>
          <p:cNvPr id="6" name="Picture 5"/>
          <p:cNvPicPr>
            <a:picLocks noChangeAspect="1"/>
          </p:cNvPicPr>
          <p:nvPr/>
        </p:nvPicPr>
        <p:blipFill>
          <a:blip r:embed="rId2"/>
          <a:stretch>
            <a:fillRect/>
          </a:stretch>
        </p:blipFill>
        <p:spPr>
          <a:xfrm>
            <a:off x="5798864" y="1046163"/>
            <a:ext cx="3187303" cy="2390477"/>
          </a:xfrm>
          <a:prstGeom prst="rect">
            <a:avLst/>
          </a:prstGeom>
        </p:spPr>
      </p:pic>
    </p:spTree>
    <p:extLst>
      <p:ext uri="{BB962C8B-B14F-4D97-AF65-F5344CB8AC3E}">
        <p14:creationId xmlns:p14="http://schemas.microsoft.com/office/powerpoint/2010/main" val="250890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2a. Home Water Supply</a:t>
            </a:r>
            <a:endParaRPr lang="en-US" sz="2800" dirty="0"/>
          </a:p>
        </p:txBody>
      </p:sp>
      <p:sp>
        <p:nvSpPr>
          <p:cNvPr id="3" name="Content Placeholder 2"/>
          <p:cNvSpPr>
            <a:spLocks noGrp="1"/>
          </p:cNvSpPr>
          <p:nvPr>
            <p:ph idx="1"/>
          </p:nvPr>
        </p:nvSpPr>
        <p:spPr>
          <a:xfrm>
            <a:off x="1404938" y="988368"/>
            <a:ext cx="4463206" cy="4053532"/>
          </a:xfrm>
        </p:spPr>
        <p:txBody>
          <a:bodyPr/>
          <a:lstStyle/>
          <a:p>
            <a:r>
              <a:rPr lang="en-US" sz="1600" dirty="0" smtClean="0"/>
              <a:t>The supply system brings clean water into a home and may come from a private well or from a municipal source.</a:t>
            </a:r>
          </a:p>
          <a:p>
            <a:r>
              <a:rPr lang="en-US" sz="1600" dirty="0" smtClean="0"/>
              <a:t>It is important to know how to shut off the water supply to your home in case of emergency.</a:t>
            </a:r>
          </a:p>
          <a:p>
            <a:r>
              <a:rPr lang="en-US" sz="1600" dirty="0" smtClean="0"/>
              <a:t>Supply water is always under pressure and if a leak or break occurs, water will flow out of the pipe and possibly cause flooding.</a:t>
            </a:r>
          </a:p>
          <a:p>
            <a:r>
              <a:rPr lang="en-US" sz="1600" dirty="0" smtClean="0"/>
              <a:t>Typically, where water enters the house, there will be a ball-type main shutoff valve.</a:t>
            </a:r>
          </a:p>
          <a:p>
            <a:r>
              <a:rPr lang="en-US" sz="1600" dirty="0" smtClean="0"/>
              <a:t>There are lots of smaller shutoff valves throughout your home to help isolate a leak.</a:t>
            </a:r>
          </a:p>
          <a:p>
            <a:pPr lvl="1"/>
            <a:r>
              <a:rPr lang="en-US" sz="1600" dirty="0" smtClean="0"/>
              <a:t>i.e. under the sink, beside the toilet.</a:t>
            </a:r>
            <a:endParaRPr lang="en-US" sz="1600" dirty="0"/>
          </a:p>
        </p:txBody>
      </p:sp>
      <p:sp>
        <p:nvSpPr>
          <p:cNvPr id="4" name="Slide Number Placeholder 3"/>
          <p:cNvSpPr>
            <a:spLocks noGrp="1"/>
          </p:cNvSpPr>
          <p:nvPr>
            <p:ph type="sldNum" sz="quarter" idx="12"/>
          </p:nvPr>
        </p:nvSpPr>
        <p:spPr/>
        <p:txBody>
          <a:bodyPr/>
          <a:lstStyle/>
          <a:p>
            <a:fld id="{9413DCF5-BBDB-4557-80B8-5F36E3F6F6BB}" type="slidenum">
              <a:rPr lang="ru-RU" altLang="ru-RU" smtClean="0"/>
              <a:pPr/>
              <a:t>9</a:t>
            </a:fld>
            <a:endParaRPr lang="ru-RU" altLang="ru-RU"/>
          </a:p>
        </p:txBody>
      </p:sp>
      <p:pic>
        <p:nvPicPr>
          <p:cNvPr id="9" name="Picture 8"/>
          <p:cNvPicPr>
            <a:picLocks noChangeAspect="1"/>
          </p:cNvPicPr>
          <p:nvPr/>
        </p:nvPicPr>
        <p:blipFill>
          <a:blip r:embed="rId2"/>
          <a:stretch>
            <a:fillRect/>
          </a:stretch>
        </p:blipFill>
        <p:spPr>
          <a:xfrm>
            <a:off x="5868143" y="987594"/>
            <a:ext cx="3097117" cy="3097117"/>
          </a:xfrm>
          <a:prstGeom prst="rect">
            <a:avLst/>
          </a:prstGeom>
        </p:spPr>
      </p:pic>
    </p:spTree>
    <p:extLst>
      <p:ext uri="{BB962C8B-B14F-4D97-AF65-F5344CB8AC3E}">
        <p14:creationId xmlns:p14="http://schemas.microsoft.com/office/powerpoint/2010/main" val="1080771426"/>
      </p:ext>
    </p:extLst>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Georgia" pitchFamily="18"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Georgi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Georgia"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1484</TotalTime>
  <Words>6755</Words>
  <Application>Microsoft Office PowerPoint</Application>
  <PresentationFormat>Custom</PresentationFormat>
  <Paragraphs>526</Paragraphs>
  <Slides>80</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80</vt:i4>
      </vt:variant>
    </vt:vector>
  </HeadingPairs>
  <TitlesOfParts>
    <vt:vector size="84" baseType="lpstr">
      <vt:lpstr>Arial</vt:lpstr>
      <vt:lpstr>Georgia</vt:lpstr>
      <vt:lpstr>template</vt:lpstr>
      <vt:lpstr>Custom Design</vt:lpstr>
      <vt:lpstr>Plumbing Merit Badge</vt:lpstr>
      <vt:lpstr>Plumbing Merit Badge Requirements</vt:lpstr>
      <vt:lpstr>Plumbing Merit Badge Requirements</vt:lpstr>
      <vt:lpstr>Requirement 1</vt:lpstr>
      <vt:lpstr>1a. Protecting Health and Safety</vt:lpstr>
      <vt:lpstr>1b. Five Important Health Regulations</vt:lpstr>
      <vt:lpstr>1c. Safety in Plumbing Repairs</vt:lpstr>
      <vt:lpstr>Requirement 2</vt:lpstr>
      <vt:lpstr>2a. Home Water Supply</vt:lpstr>
      <vt:lpstr>2a. Home Hot and Cold Water Supply</vt:lpstr>
      <vt:lpstr>2a. Frozen  Pipe Prevention</vt:lpstr>
      <vt:lpstr>2a. Safely Thawing Pipes</vt:lpstr>
      <vt:lpstr>2a. How to Winterize Plumbing</vt:lpstr>
      <vt:lpstr>2b. Home Drain Pipe System </vt:lpstr>
      <vt:lpstr>2b. Home Drain Pipe System </vt:lpstr>
      <vt:lpstr>Requirement 3</vt:lpstr>
      <vt:lpstr>3. Wrenches</vt:lpstr>
      <vt:lpstr>3. Augers</vt:lpstr>
      <vt:lpstr>3. Other Plumbers Tools</vt:lpstr>
      <vt:lpstr>3. Other Plumbers Tools</vt:lpstr>
      <vt:lpstr>Requirement 4</vt:lpstr>
      <vt:lpstr>4. Washer and Retaining Nut</vt:lpstr>
      <vt:lpstr>4. Plunger </vt:lpstr>
      <vt:lpstr>4. Solder and Flux</vt:lpstr>
      <vt:lpstr>4. Elbow, Tee, Nipple, Coupling, Plug, Union </vt:lpstr>
      <vt:lpstr>4. Trap and Drainpipe</vt:lpstr>
      <vt:lpstr>4. Water Meter</vt:lpstr>
      <vt:lpstr>Requirement 5</vt:lpstr>
      <vt:lpstr>5. Types of Plumbing Pipes</vt:lpstr>
      <vt:lpstr>5. Types of Plumbing Pipes</vt:lpstr>
      <vt:lpstr>5. Types of Plumbing Pipes</vt:lpstr>
      <vt:lpstr>5. Types of Plumbing Pipes</vt:lpstr>
      <vt:lpstr>Requirement 6</vt:lpstr>
      <vt:lpstr>6. Cut, Thread, and Connect Metal Pipe.  </vt:lpstr>
      <vt:lpstr>6. Cut, Thread, and Connect Metal Pipe.  </vt:lpstr>
      <vt:lpstr>6. Cut, Thread, and Connect Metal Pipe.  </vt:lpstr>
      <vt:lpstr>6. Cut, Thread, and Connect Metal Pipe.  </vt:lpstr>
      <vt:lpstr>6. Cut, Thread, and Connect Metal Pipe.  </vt:lpstr>
      <vt:lpstr>6. Cut, Thread, and Connect Metal Pipe.  </vt:lpstr>
      <vt:lpstr>6. Cut, Thread, and Connect Metal Pipe.  </vt:lpstr>
      <vt:lpstr>6. Cut, Thread, and Connect Metal Pipe.  </vt:lpstr>
      <vt:lpstr>6. Cut, Thread, and Connect Metal Pipe.  </vt:lpstr>
      <vt:lpstr>6. Cut, Thread, and Connect Metal Pipe.  </vt:lpstr>
      <vt:lpstr>6. Cut, Thread, and Connect Metal Pipe.  </vt:lpstr>
      <vt:lpstr>6. Cut, Thread, and Connect Metal Pipe.  </vt:lpstr>
      <vt:lpstr>6. Cut, Thread, and Connect Metal Pipe.  </vt:lpstr>
      <vt:lpstr>6. Cut, Thread, and Connect Metal Pipe.  </vt:lpstr>
      <vt:lpstr>Requirement 7</vt:lpstr>
      <vt:lpstr>7. Solder Copper Tubing and Fittings </vt:lpstr>
      <vt:lpstr>7. Solder Copper Tubing and Fittings </vt:lpstr>
      <vt:lpstr>7. Solder Copper Tubing and Fittings </vt:lpstr>
      <vt:lpstr>7. Solder Copper Tubing and Fittings </vt:lpstr>
      <vt:lpstr>7. Solder Copper Tubing and Fittings </vt:lpstr>
      <vt:lpstr>7. Solder Copper Tubing and Fittings </vt:lpstr>
      <vt:lpstr>7. Solder Copper Tubing and Fittings </vt:lpstr>
      <vt:lpstr>7. Solder Copper Tubing and Fittings </vt:lpstr>
      <vt:lpstr>7. Solder Copper Tubing and Fittings </vt:lpstr>
      <vt:lpstr>7. Solder Copper Tubing and Fittings </vt:lpstr>
      <vt:lpstr>7. Solder Copper Tubing and Fittings </vt:lpstr>
      <vt:lpstr>7. Solder Copper Tubing and Fittings </vt:lpstr>
      <vt:lpstr>Requirement 8</vt:lpstr>
      <vt:lpstr>8a. Replace a Washer in a Faucet</vt:lpstr>
      <vt:lpstr>8a. Replace a Washer in a Faucet</vt:lpstr>
      <vt:lpstr>8a. Replace a Washer in a Faucet</vt:lpstr>
      <vt:lpstr>8a. Replace a Washer in a Faucet</vt:lpstr>
      <vt:lpstr>8a. Replace a Washer in a Faucet</vt:lpstr>
      <vt:lpstr>8a. Replace a Washer in a Faucet</vt:lpstr>
      <vt:lpstr>8a. Replace a Washer in a Faucet</vt:lpstr>
      <vt:lpstr>8a. Replace a Washer in a Faucet</vt:lpstr>
      <vt:lpstr>8a. Replace a Washer in a Faucet</vt:lpstr>
      <vt:lpstr>8a. Replace a Washer in a Faucet</vt:lpstr>
      <vt:lpstr>8a. Replace a Washer in a Faucet</vt:lpstr>
      <vt:lpstr>8a. Replace a Washer in a Faucet</vt:lpstr>
      <vt:lpstr>8b. Clean Out a Sink Trap</vt:lpstr>
      <vt:lpstr>8b. Clean Out a Sink Trap</vt:lpstr>
      <vt:lpstr>8b. Clean Out a Sink Trap</vt:lpstr>
      <vt:lpstr>8b. Clean Out a Sink Trap</vt:lpstr>
      <vt:lpstr>8b. Clean Out a Sink Trap</vt:lpstr>
      <vt:lpstr>8b. Clean Out a Sink Trap</vt:lpstr>
      <vt:lpstr>8b. Clean Out a Sink Trap</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230</cp:revision>
  <dcterms:created xsi:type="dcterms:W3CDTF">2006-06-29T12:15:01Z</dcterms:created>
  <dcterms:modified xsi:type="dcterms:W3CDTF">2020-12-21T03:23:55Z</dcterms:modified>
</cp:coreProperties>
</file>